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6" r:id="rId2"/>
    <p:sldId id="269" r:id="rId3"/>
    <p:sldId id="279" r:id="rId4"/>
    <p:sldId id="271" r:id="rId5"/>
    <p:sldId id="272" r:id="rId6"/>
    <p:sldId id="274" r:id="rId7"/>
    <p:sldId id="275" r:id="rId8"/>
    <p:sldId id="276" r:id="rId9"/>
    <p:sldId id="277" r:id="rId10"/>
    <p:sldId id="278" r:id="rId11"/>
    <p:sldId id="257" r:id="rId12"/>
    <p:sldId id="258" r:id="rId13"/>
    <p:sldId id="259" r:id="rId14"/>
    <p:sldId id="260" r:id="rId15"/>
    <p:sldId id="261" r:id="rId16"/>
    <p:sldId id="262" r:id="rId17"/>
    <p:sldId id="280" r:id="rId18"/>
    <p:sldId id="263" r:id="rId19"/>
    <p:sldId id="264" r:id="rId20"/>
    <p:sldId id="265" r:id="rId21"/>
    <p:sldId id="267" r:id="rId22"/>
    <p:sldId id="268"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80"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EA867CF-A0DF-4F65-A2CD-615126DDC4C4}" type="datetimeFigureOut">
              <a:rPr lang="en-US" smtClean="0"/>
              <a:t>3/7/2012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3B721B6-1FB5-4D2A-9B37-FF340743C899}" type="slidenum">
              <a:rPr lang="en-US" smtClean="0"/>
              <a:t>‹#›</a:t>
            </a:fld>
            <a:endParaRPr lang="en-US" dirty="0"/>
          </a:p>
        </p:txBody>
      </p:sp>
    </p:spTree>
    <p:extLst>
      <p:ext uri="{BB962C8B-B14F-4D97-AF65-F5344CB8AC3E}">
        <p14:creationId xmlns:p14="http://schemas.microsoft.com/office/powerpoint/2010/main" val="2147670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2A5ABE-EFE8-4F88-B689-0918F380871F}" type="datetimeFigureOut">
              <a:rPr lang="en-US" smtClean="0"/>
              <a:pPr/>
              <a:t>3/7/2012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583A21-4EEB-4075-9139-0B274C97F8D5}" type="slidenum">
              <a:rPr lang="en-US" smtClean="0"/>
              <a:pPr/>
              <a:t>‹#›</a:t>
            </a:fld>
            <a:endParaRPr lang="en-US" dirty="0"/>
          </a:p>
        </p:txBody>
      </p:sp>
    </p:spTree>
    <p:extLst>
      <p:ext uri="{BB962C8B-B14F-4D97-AF65-F5344CB8AC3E}">
        <p14:creationId xmlns:p14="http://schemas.microsoft.com/office/powerpoint/2010/main" val="79391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DEBA5-9182-4CF7-98FC-01473FC37161}" type="slidenum">
              <a:rPr lang="en-US">
                <a:solidFill>
                  <a:prstClr val="black"/>
                </a:solidFill>
              </a:rPr>
              <a:pPr/>
              <a:t>11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D2397-D23A-4C3F-8A18-98C116D92EB3}"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50589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a:prstGeom prst="rect">
            <a:avLst/>
          </a:prstGeom>
        </p:spPr>
        <p:txBody>
          <a:bodyPr anchor="b"/>
          <a:lstStyle>
            <a:lvl1pPr algn="l">
              <a:defRPr sz="2400" smtClean="0"/>
            </a:lvl1pPr>
          </a:lstStyle>
          <a:p>
            <a:pPr defTabSz="457200" fontAlgn="base">
              <a:spcBef>
                <a:spcPct val="0"/>
              </a:spcBef>
              <a:spcAft>
                <a:spcPct val="0"/>
              </a:spcAft>
              <a:defRPr/>
            </a:pPr>
            <a:fld id="{4A8CE5C6-6CE9-4AFE-8D7C-4C709205AD14}"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48" name="Footer Placeholder 4"/>
          <p:cNvSpPr>
            <a:spLocks noGrp="1"/>
          </p:cNvSpPr>
          <p:nvPr>
            <p:ph type="ftr" sz="quarter" idx="11"/>
          </p:nvPr>
        </p:nvSpPr>
        <p:spPr>
          <a:xfrm>
            <a:off x="5303838" y="5719763"/>
            <a:ext cx="2830512" cy="365125"/>
          </a:xfrm>
          <a:prstGeom prst="rect">
            <a:avLst/>
          </a:prstGeom>
        </p:spPr>
        <p:txBody>
          <a:bodyPr>
            <a:normAutofit/>
          </a:bodyPr>
          <a:lstStyle>
            <a:lvl1pPr>
              <a:defRPr dirty="0" smtClean="0">
                <a:solidFill>
                  <a:schemeClr val="accent1"/>
                </a:solidFill>
              </a:defRPr>
            </a:lvl1pPr>
          </a:lstStyle>
          <a:p>
            <a:pPr defTabSz="457200" fontAlgn="base">
              <a:spcBef>
                <a:spcPct val="0"/>
              </a:spcBef>
              <a:spcAft>
                <a:spcPct val="0"/>
              </a:spcAft>
              <a:defRPr/>
            </a:pPr>
            <a:r>
              <a:rPr lang="en-US" dirty="0">
                <a:solidFill>
                  <a:srgbClr val="873624"/>
                </a:solidFill>
              </a:rPr>
              <a:t>Developed by TLS, Inc.  NYSUT Rubrics</a:t>
            </a:r>
          </a:p>
        </p:txBody>
      </p:sp>
      <p:sp>
        <p:nvSpPr>
          <p:cNvPr id="49" name="Slide Number Placeholder 5"/>
          <p:cNvSpPr>
            <a:spLocks noGrp="1"/>
          </p:cNvSpPr>
          <p:nvPr>
            <p:ph type="sldNum" sz="quarter" idx="12"/>
          </p:nvPr>
        </p:nvSpPr>
        <p:spPr>
          <a:xfrm>
            <a:off x="4649788" y="5719763"/>
            <a:ext cx="642937" cy="365125"/>
          </a:xfrm>
          <a:prstGeom prst="rect">
            <a:avLst/>
          </a:prstGeom>
        </p:spPr>
        <p:txBody>
          <a:bodyPr/>
          <a:lstStyle>
            <a:lvl1pPr>
              <a:defRPr smtClean="0">
                <a:solidFill>
                  <a:schemeClr val="accent1"/>
                </a:solidFill>
              </a:defRPr>
            </a:lvl1pPr>
          </a:lstStyle>
          <a:p>
            <a:pPr defTabSz="457200" fontAlgn="base">
              <a:spcBef>
                <a:spcPct val="0"/>
              </a:spcBef>
              <a:spcAft>
                <a:spcPct val="0"/>
              </a:spcAft>
              <a:defRPr/>
            </a:pPr>
            <a:fld id="{B5246BAB-541A-4F4B-BC3B-33D77DD28D81}" type="slidenum">
              <a:rPr lang="en-US">
                <a:solidFill>
                  <a:srgbClr val="873624"/>
                </a:solidFill>
              </a:rPr>
              <a:pPr defTabSz="457200" fontAlgn="base">
                <a:spcBef>
                  <a:spcPct val="0"/>
                </a:spcBef>
                <a:spcAft>
                  <a:spcPct val="0"/>
                </a:spcAft>
                <a:defRPr/>
              </a:pPr>
              <a:t>‹#›</a:t>
            </a:fld>
            <a:endParaRPr lang="en-US" dirty="0">
              <a:solidFill>
                <a:srgbClr val="873624"/>
              </a:solidFill>
            </a:endParaRPr>
          </a:p>
        </p:txBody>
      </p:sp>
    </p:spTree>
    <p:extLst>
      <p:ext uri="{BB962C8B-B14F-4D97-AF65-F5344CB8AC3E}">
        <p14:creationId xmlns:p14="http://schemas.microsoft.com/office/powerpoint/2010/main" val="21371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CB45C4C7-8875-43F6-87FB-9A6F1A141FF6}"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dirty="0"/>
            </a:lvl1pPr>
          </a:lstStyle>
          <a:p>
            <a:pPr defTabSz="457200" fontAlgn="base">
              <a:spcBef>
                <a:spcPct val="0"/>
              </a:spcBef>
              <a:spcAft>
                <a:spcPct val="0"/>
              </a:spcAft>
              <a:defRPr/>
            </a:pPr>
            <a:r>
              <a:rPr lang="en-US" dirty="0">
                <a:solidFill>
                  <a:prstClr val="black"/>
                </a:solidFill>
              </a:rPr>
              <a:t>Developed by TLS, Inc.  NYSUT Rubrics</a:t>
            </a:r>
          </a:p>
        </p:txBody>
      </p:sp>
      <p:sp>
        <p:nvSpPr>
          <p:cNvPr id="6" name="Slide Number Placeholder 5"/>
          <p:cNvSpPr>
            <a:spLocks noGrp="1"/>
          </p:cNvSpPr>
          <p:nvPr>
            <p:ph type="sldNum" sz="quarter" idx="12"/>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2270A9FB-0727-4730-9271-62F25BC7064C}"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67451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547A2CAA-04D6-4CAD-8B2F-F31D3BBBA0B0}"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dirty="0"/>
            </a:lvl1pPr>
          </a:lstStyle>
          <a:p>
            <a:pPr defTabSz="457200" fontAlgn="base">
              <a:spcBef>
                <a:spcPct val="0"/>
              </a:spcBef>
              <a:spcAft>
                <a:spcPct val="0"/>
              </a:spcAft>
              <a:defRPr/>
            </a:pPr>
            <a:r>
              <a:rPr lang="en-US" dirty="0">
                <a:solidFill>
                  <a:prstClr val="black"/>
                </a:solidFill>
              </a:rPr>
              <a:t>Developed by TLS, Inc.  NYSUT Rubrics</a:t>
            </a:r>
          </a:p>
        </p:txBody>
      </p:sp>
      <p:sp>
        <p:nvSpPr>
          <p:cNvPr id="6" name="Slide Number Placeholder 5"/>
          <p:cNvSpPr>
            <a:spLocks noGrp="1"/>
          </p:cNvSpPr>
          <p:nvPr>
            <p:ph type="sldNum" sz="quarter" idx="12"/>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EE18C630-6E68-4AF8-853A-D0F6D20E4640}"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33260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12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46EE4602-53C1-495E-B40A-7CE37029E672}"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dirty="0"/>
            </a:lvl1pPr>
          </a:lstStyle>
          <a:p>
            <a:pPr defTabSz="457200" fontAlgn="base">
              <a:spcBef>
                <a:spcPct val="0"/>
              </a:spcBef>
              <a:spcAft>
                <a:spcPct val="0"/>
              </a:spcAft>
              <a:defRPr/>
            </a:pPr>
            <a:r>
              <a:rPr lang="en-US" dirty="0">
                <a:solidFill>
                  <a:prstClr val="black"/>
                </a:solidFill>
              </a:rPr>
              <a:t>Developed by TLS, Inc.  NYSUT Rubrics</a:t>
            </a:r>
          </a:p>
        </p:txBody>
      </p:sp>
      <p:sp>
        <p:nvSpPr>
          <p:cNvPr id="6" name="Slide Number Placeholder 5"/>
          <p:cNvSpPr>
            <a:spLocks noGrp="1"/>
          </p:cNvSpPr>
          <p:nvPr>
            <p:ph type="sldNum" sz="quarter" idx="12"/>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96CF93D0-CFF9-4240-8156-5B9511B2D900}"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97203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60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A13706BB-AA35-4835-B137-D4E6C68AAAAD}"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8" name="Footer Placeholder 7"/>
          <p:cNvSpPr>
            <a:spLocks noGrp="1"/>
          </p:cNvSpPr>
          <p:nvPr>
            <p:ph type="ftr" sz="quarter" idx="11"/>
          </p:nvPr>
        </p:nvSpPr>
        <p:spPr>
          <a:xfrm>
            <a:off x="4641850" y="5851525"/>
            <a:ext cx="3502025" cy="365125"/>
          </a:xfrm>
          <a:prstGeom prst="rect">
            <a:avLst/>
          </a:prstGeom>
        </p:spPr>
        <p:txBody>
          <a:bodyPr/>
          <a:lstStyle>
            <a:lvl1pPr>
              <a:defRPr dirty="0"/>
            </a:lvl1pPr>
          </a:lstStyle>
          <a:p>
            <a:pPr defTabSz="457200" fontAlgn="base">
              <a:spcBef>
                <a:spcPct val="0"/>
              </a:spcBef>
              <a:spcAft>
                <a:spcPct val="0"/>
              </a:spcAft>
              <a:defRPr/>
            </a:pPr>
            <a:r>
              <a:rPr lang="en-US" dirty="0">
                <a:solidFill>
                  <a:prstClr val="black"/>
                </a:solidFill>
              </a:rPr>
              <a:t>Developed by TLS, Inc.  NYSUT Rubrics</a:t>
            </a:r>
          </a:p>
        </p:txBody>
      </p:sp>
      <p:sp>
        <p:nvSpPr>
          <p:cNvPr id="9" name="Slide Number Placeholder 8"/>
          <p:cNvSpPr>
            <a:spLocks noGrp="1"/>
          </p:cNvSpPr>
          <p:nvPr>
            <p:ph type="sldNum" sz="quarter" idx="12"/>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6DE4EEA8-627C-4869-B581-4DAE1F46538C}"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93163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2C7F64A2-C9B7-4C7C-8FD6-C23BAF68ADDC}"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4" name="Footer Placeholder 3"/>
          <p:cNvSpPr>
            <a:spLocks noGrp="1"/>
          </p:cNvSpPr>
          <p:nvPr>
            <p:ph type="ftr" sz="quarter" idx="11"/>
          </p:nvPr>
        </p:nvSpPr>
        <p:spPr>
          <a:xfrm>
            <a:off x="4641850" y="5851525"/>
            <a:ext cx="3502025" cy="365125"/>
          </a:xfrm>
          <a:prstGeom prst="rect">
            <a:avLst/>
          </a:prstGeom>
        </p:spPr>
        <p:txBody>
          <a:bodyPr/>
          <a:lstStyle>
            <a:lvl1pPr>
              <a:defRPr dirty="0"/>
            </a:lvl1pPr>
          </a:lstStyle>
          <a:p>
            <a:pPr defTabSz="457200" fontAlgn="base">
              <a:spcBef>
                <a:spcPct val="0"/>
              </a:spcBef>
              <a:spcAft>
                <a:spcPct val="0"/>
              </a:spcAft>
              <a:defRPr/>
            </a:pPr>
            <a:r>
              <a:rPr lang="en-US" dirty="0">
                <a:solidFill>
                  <a:prstClr val="black"/>
                </a:solidFill>
              </a:rPr>
              <a:t>Developed by TLS, Inc.  NYSUT Rubrics</a:t>
            </a:r>
          </a:p>
        </p:txBody>
      </p:sp>
      <p:sp>
        <p:nvSpPr>
          <p:cNvPr id="5" name="Slide Number Placeholder 4"/>
          <p:cNvSpPr>
            <a:spLocks noGrp="1"/>
          </p:cNvSpPr>
          <p:nvPr>
            <p:ph type="sldNum" sz="quarter" idx="12"/>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2402BCB8-5C11-40C0-984B-66FA3CD823E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33224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EA7839C9-2A7D-4FD9-9E48-DDAD8065E9AE}"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3" name="Slide Number Placeholder 3"/>
          <p:cNvSpPr>
            <a:spLocks noGrp="1"/>
          </p:cNvSpPr>
          <p:nvPr>
            <p:ph type="sldNum" sz="quarter" idx="11"/>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3E7E44AC-54EF-432A-A2CD-4EFE90D94AEE}"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5830670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95054BFE-1805-4CAC-BAEC-B6431FA7A145}"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49" name="Slide Number Placeholder 6"/>
          <p:cNvSpPr>
            <a:spLocks noGrp="1"/>
          </p:cNvSpPr>
          <p:nvPr>
            <p:ph type="sldNum" sz="quarter" idx="11"/>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451D9552-6938-4FA8-B3E7-7FE87837DDD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
        <p:nvSpPr>
          <p:cNvPr id="50" name="Footer Placeholder 5"/>
          <p:cNvSpPr>
            <a:spLocks noGrp="1"/>
          </p:cNvSpPr>
          <p:nvPr>
            <p:ph type="ftr" sz="quarter" idx="12"/>
          </p:nvPr>
        </p:nvSpPr>
        <p:spPr>
          <a:xfrm>
            <a:off x="4641850" y="5724525"/>
            <a:ext cx="3492500" cy="365125"/>
          </a:xfrm>
          <a:prstGeom prst="rect">
            <a:avLst/>
          </a:prstGeom>
        </p:spPr>
        <p:txBody>
          <a:bodyPr>
            <a:normAutofit/>
          </a:bodyPr>
          <a:lstStyle>
            <a:lvl1pPr>
              <a:defRPr dirty="0"/>
            </a:lvl1pPr>
          </a:lstStyle>
          <a:p>
            <a:pPr defTabSz="457200" fontAlgn="base">
              <a:spcBef>
                <a:spcPct val="0"/>
              </a:spcBef>
              <a:spcAft>
                <a:spcPct val="0"/>
              </a:spcAft>
              <a:defRPr/>
            </a:pPr>
            <a:r>
              <a:rPr lang="en-US" dirty="0">
                <a:solidFill>
                  <a:prstClr val="black"/>
                </a:solidFill>
              </a:rPr>
              <a:t>Developed by TLS, Inc.  NYSUT Rubrics</a:t>
            </a:r>
          </a:p>
        </p:txBody>
      </p:sp>
    </p:spTree>
    <p:extLst>
      <p:ext uri="{BB962C8B-B14F-4D97-AF65-F5344CB8AC3E}">
        <p14:creationId xmlns:p14="http://schemas.microsoft.com/office/powerpoint/2010/main" val="364978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a:xfrm>
            <a:off x="8986838" y="677863"/>
            <a:ext cx="2133600" cy="365125"/>
          </a:xfrm>
          <a:prstGeom prst="rect">
            <a:avLst/>
          </a:prstGeom>
        </p:spPr>
        <p:txBody>
          <a:bodyPr/>
          <a:lstStyle>
            <a:lvl1pPr>
              <a:defRPr/>
            </a:lvl1pPr>
          </a:lstStyle>
          <a:p>
            <a:pPr defTabSz="457200" fontAlgn="base">
              <a:spcBef>
                <a:spcPct val="0"/>
              </a:spcBef>
              <a:spcAft>
                <a:spcPct val="0"/>
              </a:spcAft>
              <a:defRPr/>
            </a:pPr>
            <a:fld id="{BB49BBDB-83DE-4814-A506-16FA77CAC0DA}" type="datetime1">
              <a:rPr lang="en-US">
                <a:solidFill>
                  <a:prstClr val="black"/>
                </a:solidFill>
              </a:rPr>
              <a:pPr defTabSz="457200" fontAlgn="base">
                <a:spcBef>
                  <a:spcPct val="0"/>
                </a:spcBef>
                <a:spcAft>
                  <a:spcPct val="0"/>
                </a:spcAft>
                <a:defRPr/>
              </a:pPr>
              <a:t>3/7/2012</a:t>
            </a:fld>
            <a:endParaRPr lang="en-US" dirty="0">
              <a:solidFill>
                <a:prstClr val="black"/>
              </a:solidFill>
            </a:endParaRPr>
          </a:p>
        </p:txBody>
      </p:sp>
      <p:sp>
        <p:nvSpPr>
          <p:cNvPr id="49" name="Footer Placeholder 5"/>
          <p:cNvSpPr>
            <a:spLocks noGrp="1"/>
          </p:cNvSpPr>
          <p:nvPr>
            <p:ph type="ftr" sz="quarter" idx="11"/>
          </p:nvPr>
        </p:nvSpPr>
        <p:spPr>
          <a:xfrm>
            <a:off x="4641850" y="5724525"/>
            <a:ext cx="3492500" cy="365125"/>
          </a:xfrm>
          <a:prstGeom prst="rect">
            <a:avLst/>
          </a:prstGeom>
        </p:spPr>
        <p:txBody>
          <a:bodyPr>
            <a:normAutofit/>
          </a:bodyPr>
          <a:lstStyle>
            <a:lvl1pPr>
              <a:defRPr dirty="0"/>
            </a:lvl1pPr>
          </a:lstStyle>
          <a:p>
            <a:pPr defTabSz="457200" fontAlgn="base">
              <a:spcBef>
                <a:spcPct val="0"/>
              </a:spcBef>
              <a:spcAft>
                <a:spcPct val="0"/>
              </a:spcAft>
              <a:defRPr/>
            </a:pPr>
            <a:r>
              <a:rPr lang="en-US" dirty="0">
                <a:solidFill>
                  <a:prstClr val="black"/>
                </a:solidFill>
              </a:rPr>
              <a:t>Developed by TLS, Inc.  NYSUT Rubrics</a:t>
            </a:r>
          </a:p>
        </p:txBody>
      </p:sp>
      <p:sp>
        <p:nvSpPr>
          <p:cNvPr id="50" name="Slide Number Placeholder 6"/>
          <p:cNvSpPr>
            <a:spLocks noGrp="1"/>
          </p:cNvSpPr>
          <p:nvPr>
            <p:ph type="sldNum" sz="quarter" idx="12"/>
          </p:nvPr>
        </p:nvSpPr>
        <p:spPr>
          <a:xfrm>
            <a:off x="9788525" y="1655763"/>
            <a:ext cx="1331913" cy="365125"/>
          </a:xfrm>
          <a:prstGeom prst="rect">
            <a:avLst/>
          </a:prstGeom>
        </p:spPr>
        <p:txBody>
          <a:bodyPr/>
          <a:lstStyle>
            <a:lvl1pPr>
              <a:defRPr/>
            </a:lvl1pPr>
          </a:lstStyle>
          <a:p>
            <a:pPr defTabSz="457200" fontAlgn="base">
              <a:spcBef>
                <a:spcPct val="0"/>
              </a:spcBef>
              <a:spcAft>
                <a:spcPct val="0"/>
              </a:spcAft>
              <a:defRPr/>
            </a:pPr>
            <a:fld id="{6CD6B442-6CA3-465B-AA32-3CF5FA997902}"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75231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2" name="Group 44"/>
            <p:cNvGrpSpPr>
              <a:grpSpLocks/>
            </p:cNvGrpSpPr>
            <p:nvPr/>
          </p:nvGrpSpPr>
          <p:grpSpPr bwMode="auto">
            <a:xfrm>
              <a:off x="0" y="0"/>
              <a:ext cx="9144000" cy="6858000"/>
              <a:chOff x="0" y="0"/>
              <a:chExt cx="9144000" cy="6858000"/>
            </a:xfrm>
          </p:grpSpPr>
          <p:grpSp>
            <p:nvGrpSpPr>
              <p:cNvPr id="1055"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1056"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grpSp>
            <p:nvGrpSpPr>
              <p:cNvPr id="1057"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71" name="Rectangle 70"/>
          <p:cNvSpPr/>
          <p:nvPr userDrawn="1"/>
        </p:nvSpPr>
        <p:spPr>
          <a:xfrm>
            <a:off x="4649788" y="-349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93402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770438" y="3600450"/>
            <a:ext cx="3187700" cy="2381250"/>
          </a:xfrm>
        </p:spPr>
        <p:txBody>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endParaRPr lang="en-US" sz="2000" dirty="0" smtClean="0">
              <a:solidFill>
                <a:srgbClr val="404040"/>
              </a:solidFill>
            </a:endParaRPr>
          </a:p>
        </p:txBody>
      </p:sp>
      <p:sp>
        <p:nvSpPr>
          <p:cNvPr id="7" name="Rectangle 3"/>
          <p:cNvSpPr>
            <a:spLocks noGrp="1" noChangeArrowheads="1"/>
          </p:cNvSpPr>
          <p:nvPr>
            <p:ph type="subTitle" idx="1"/>
          </p:nvPr>
        </p:nvSpPr>
        <p:spPr>
          <a:xfrm>
            <a:off x="4770438" y="176213"/>
            <a:ext cx="3187700" cy="2027237"/>
          </a:xfrm>
        </p:spPr>
        <p:txBody>
          <a:bodyPr/>
          <a:lstStyle/>
          <a:p>
            <a:pPr>
              <a:buClr>
                <a:srgbClr val="404040"/>
              </a:buClr>
              <a:buFont typeface="Arial" charset="0"/>
              <a:buNone/>
            </a:pPr>
            <a:r>
              <a:rPr lang="en-US" sz="3600" b="1" dirty="0" smtClean="0">
                <a:solidFill>
                  <a:schemeClr val="bg1"/>
                </a:solidFill>
              </a:rPr>
              <a:t>SLOs</a:t>
            </a:r>
          </a:p>
          <a:p>
            <a:pPr>
              <a:buClr>
                <a:srgbClr val="404040"/>
              </a:buClr>
              <a:buFont typeface="Arial" charset="0"/>
              <a:buNone/>
            </a:pPr>
            <a:r>
              <a:rPr lang="en-US" sz="3600" b="1" dirty="0" smtClean="0">
                <a:solidFill>
                  <a:schemeClr val="bg1"/>
                </a:solidFill>
              </a:rPr>
              <a:t>Workshop</a:t>
            </a:r>
          </a:p>
        </p:txBody>
      </p:sp>
    </p:spTree>
    <p:extLst>
      <p:ext uri="{BB962C8B-B14F-4D97-AF65-F5344CB8AC3E}">
        <p14:creationId xmlns:p14="http://schemas.microsoft.com/office/powerpoint/2010/main" val="360896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831850"/>
            <a:ext cx="816927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5" name="Oval 4"/>
          <p:cNvSpPr/>
          <p:nvPr/>
        </p:nvSpPr>
        <p:spPr>
          <a:xfrm rot="16200000">
            <a:off x="-1562414" y="2748545"/>
            <a:ext cx="5562600" cy="16757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3497793">
            <a:off x="-296414" y="2426023"/>
            <a:ext cx="6037624" cy="923330"/>
          </a:xfrm>
          <a:prstGeom prst="rect">
            <a:avLst/>
          </a:prstGeom>
          <a:noFill/>
        </p:spPr>
        <p:txBody>
          <a:bodyPr wrap="square" rtlCol="0">
            <a:spAutoFit/>
          </a:bodyPr>
          <a:lstStyle/>
          <a:p>
            <a:pPr algn="ctr"/>
            <a:r>
              <a:rPr lang="en-US" sz="5400" b="1" dirty="0" smtClean="0">
                <a:solidFill>
                  <a:srgbClr val="FFFF00"/>
                </a:solidFill>
              </a:rPr>
              <a:t>INGREDIENTS</a:t>
            </a:r>
            <a:endParaRPr lang="en-US" sz="4400" b="1" dirty="0">
              <a:solidFill>
                <a:srgbClr val="FFFF00"/>
              </a:solidFill>
            </a:endParaRPr>
          </a:p>
        </p:txBody>
      </p:sp>
    </p:spTree>
    <p:extLst>
      <p:ext uri="{BB962C8B-B14F-4D97-AF65-F5344CB8AC3E}">
        <p14:creationId xmlns:p14="http://schemas.microsoft.com/office/powerpoint/2010/main" val="291978838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rgbClr val="C00000"/>
                </a:solidFill>
                <a:effectLst>
                  <a:innerShdw blurRad="63500" dist="50800">
                    <a:prstClr val="black">
                      <a:alpha val="50000"/>
                    </a:prstClr>
                  </a:innerShdw>
                </a:effectLst>
              </a:rPr>
              <a:t>Definition (underline key words):</a:t>
            </a:r>
          </a:p>
          <a:p>
            <a:pPr marL="68580" indent="0" fontAlgn="auto">
              <a:spcAft>
                <a:spcPts val="0"/>
              </a:spcAft>
              <a:buClr>
                <a:schemeClr val="tx1">
                  <a:lumMod val="75000"/>
                  <a:lumOff val="25000"/>
                </a:schemeClr>
              </a:buClr>
              <a:buNone/>
              <a:defRPr/>
            </a:pPr>
            <a:endParaRPr lang="en-US" dirty="0" smtClean="0">
              <a:solidFill>
                <a:schemeClr val="tx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r>
              <a:rPr lang="en-US" dirty="0">
                <a:solidFill>
                  <a:schemeClr val="tx1"/>
                </a:solidFill>
                <a:effectLst>
                  <a:innerShdw blurRad="63500" dist="50800">
                    <a:prstClr val="black">
                      <a:alpha val="50000"/>
                    </a:prstClr>
                  </a:innerShdw>
                </a:effectLst>
              </a:rPr>
              <a:t>A student learning objective is an academic goal for a teacher’s students that is set at the start of a course. It represents the most important learning for the year (or, semester, where applicable). It must be specific and measurable, based on available prior student learning data, and aligned to Common Core, State, or national standards, as well as any other school and district priorities. Teachers’ scores are based upon the degree to which their goals were attained.</a:t>
            </a:r>
            <a:endParaRPr lang="en-US" dirty="0" smtClean="0">
              <a:solidFill>
                <a:schemeClr val="tx1"/>
              </a:solidFill>
              <a:effectLst>
                <a:innerShdw blurRad="63500" dist="50800">
                  <a:prstClr val="black">
                    <a:alpha val="50000"/>
                  </a:prstClr>
                </a:innerShdw>
              </a:effectLs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484376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18914"/>
            <a:ext cx="7024744" cy="658632"/>
          </a:xfrm>
        </p:spPr>
        <p:txBody>
          <a:bodyPr>
            <a:normAutofit fontScale="90000"/>
          </a:bodyPr>
          <a:lstStyle/>
          <a:p>
            <a:r>
              <a:rPr lang="en-US" dirty="0" smtClean="0"/>
              <a:t>Key Points</a:t>
            </a:r>
            <a:endParaRPr lang="en-US" dirty="0"/>
          </a:p>
        </p:txBody>
      </p:sp>
      <p:sp>
        <p:nvSpPr>
          <p:cNvPr id="3" name="Content Placeholder 2"/>
          <p:cNvSpPr>
            <a:spLocks noGrp="1"/>
          </p:cNvSpPr>
          <p:nvPr>
            <p:ph idx="1"/>
          </p:nvPr>
        </p:nvSpPr>
        <p:spPr>
          <a:xfrm>
            <a:off x="676894" y="1377546"/>
            <a:ext cx="7742711" cy="4892625"/>
          </a:xfrm>
        </p:spPr>
        <p:txBody>
          <a:bodyPr>
            <a:normAutofit fontScale="92500" lnSpcReduction="20000"/>
          </a:bodyPr>
          <a:lstStyle/>
          <a:p>
            <a:pPr>
              <a:lnSpc>
                <a:spcPct val="105000"/>
              </a:lnSpc>
            </a:pPr>
            <a:r>
              <a:rPr lang="en-US" dirty="0"/>
              <a:t>SLOs name what students need to know and be able to do at the end of the year</a:t>
            </a:r>
            <a:r>
              <a:rPr lang="en-US" dirty="0" smtClean="0"/>
              <a:t>.</a:t>
            </a:r>
            <a:endParaRPr lang="en-US" dirty="0"/>
          </a:p>
          <a:p>
            <a:pPr>
              <a:lnSpc>
                <a:spcPct val="105000"/>
              </a:lnSpc>
            </a:pPr>
            <a:r>
              <a:rPr lang="en-US" dirty="0"/>
              <a:t>SLOs place student learning at the center of the conversation</a:t>
            </a:r>
            <a:r>
              <a:rPr lang="en-US" dirty="0" smtClean="0"/>
              <a:t>.</a:t>
            </a:r>
            <a:endParaRPr lang="en-US" dirty="0"/>
          </a:p>
          <a:p>
            <a:pPr>
              <a:lnSpc>
                <a:spcPct val="105000"/>
              </a:lnSpc>
            </a:pPr>
            <a:r>
              <a:rPr lang="en-US" dirty="0"/>
              <a:t>SLOs are a critical part of all great educator’s practice</a:t>
            </a:r>
            <a:r>
              <a:rPr lang="en-US" dirty="0" smtClean="0"/>
              <a:t>.</a:t>
            </a:r>
            <a:endParaRPr lang="en-US" dirty="0"/>
          </a:p>
          <a:p>
            <a:pPr>
              <a:lnSpc>
                <a:spcPct val="105000"/>
              </a:lnSpc>
            </a:pPr>
            <a:r>
              <a:rPr lang="en-US" dirty="0"/>
              <a:t>SLOs are an opportunity to document the impact educators make with students</a:t>
            </a:r>
            <a:r>
              <a:rPr lang="en-US" dirty="0" smtClean="0"/>
              <a:t>.</a:t>
            </a:r>
          </a:p>
          <a:p>
            <a:pPr>
              <a:lnSpc>
                <a:spcPct val="105000"/>
              </a:lnSpc>
            </a:pPr>
            <a:r>
              <a:rPr lang="en-US" dirty="0"/>
              <a:t>SLOs provide principals with critical information that can be used to manage performance, differentiate and target professional development, and focus supports for teachers</a:t>
            </a:r>
            <a:r>
              <a:rPr lang="en-US" dirty="0" smtClean="0"/>
              <a:t>.</a:t>
            </a:r>
            <a:endParaRPr lang="en-US" dirty="0"/>
          </a:p>
          <a:p>
            <a:pPr>
              <a:lnSpc>
                <a:spcPct val="105000"/>
              </a:lnSpc>
            </a:pPr>
            <a:r>
              <a:rPr lang="en-US" dirty="0"/>
              <a:t>The SLO process encourages collaboration within school buildings</a:t>
            </a:r>
            <a:r>
              <a:rPr lang="en-US" dirty="0" smtClean="0"/>
              <a:t>.</a:t>
            </a:r>
            <a:endParaRPr lang="en-US" dirty="0"/>
          </a:p>
          <a:p>
            <a:pPr>
              <a:lnSpc>
                <a:spcPct val="105000"/>
              </a:lnSpc>
            </a:pPr>
            <a:r>
              <a:rPr lang="en-US" dirty="0"/>
              <a:t>School leaders are accountable for ensuring all teachers have SLOs that will support their District and school goals</a:t>
            </a:r>
            <a:r>
              <a:rPr lang="en-US" dirty="0" smtClean="0"/>
              <a:t>.</a:t>
            </a:r>
            <a:endParaRPr lang="en-US" dirty="0"/>
          </a:p>
        </p:txBody>
      </p:sp>
      <p:sp>
        <p:nvSpPr>
          <p:cNvPr id="6" name="TextBox 5"/>
          <p:cNvSpPr txBox="1"/>
          <p:nvPr/>
        </p:nvSpPr>
        <p:spPr>
          <a:xfrm>
            <a:off x="4737254" y="10001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331401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998" y="363279"/>
            <a:ext cx="7959108" cy="6037521"/>
            <a:chOff x="507998" y="363279"/>
            <a:chExt cx="9372602" cy="6037521"/>
          </a:xfrm>
        </p:grpSpPr>
        <p:sp>
          <p:nvSpPr>
            <p:cNvPr id="4" name="Isosceles Triangle 3"/>
            <p:cNvSpPr/>
            <p:nvPr/>
          </p:nvSpPr>
          <p:spPr>
            <a:xfrm rot="5400000">
              <a:off x="1299239" y="-427960"/>
              <a:ext cx="6037521" cy="76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rapezoid 4"/>
            <p:cNvSpPr/>
            <p:nvPr/>
          </p:nvSpPr>
          <p:spPr>
            <a:xfrm rot="5400000">
              <a:off x="-1577755" y="2467640"/>
              <a:ext cx="6000308" cy="1828801"/>
            </a:xfrm>
            <a:prstGeom prst="trapezoid">
              <a:avLst>
                <a:gd name="adj" fmla="val 379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6" name="Trapezoid 5"/>
            <p:cNvSpPr/>
            <p:nvPr/>
          </p:nvSpPr>
          <p:spPr>
            <a:xfrm rot="5400000">
              <a:off x="965200" y="2467640"/>
              <a:ext cx="4571998" cy="1828800"/>
            </a:xfrm>
            <a:prstGeom prst="trapezoid">
              <a:avLst>
                <a:gd name="adj" fmla="val 379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 name="Trapezoid 6"/>
            <p:cNvSpPr/>
            <p:nvPr/>
          </p:nvSpPr>
          <p:spPr>
            <a:xfrm rot="5400000">
              <a:off x="3508155" y="2467640"/>
              <a:ext cx="3143689" cy="1828800"/>
            </a:xfrm>
            <a:prstGeom prst="trapezoid">
              <a:avLst>
                <a:gd name="adj" fmla="val 379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Right Arrow 7"/>
            <p:cNvSpPr/>
            <p:nvPr/>
          </p:nvSpPr>
          <p:spPr>
            <a:xfrm>
              <a:off x="8280400" y="2895600"/>
              <a:ext cx="1600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9" name="TextBox 8"/>
            <p:cNvSpPr txBox="1"/>
            <p:nvPr/>
          </p:nvSpPr>
          <p:spPr>
            <a:xfrm>
              <a:off x="515702" y="1162050"/>
              <a:ext cx="1828800" cy="4647426"/>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State</a:t>
              </a:r>
            </a:p>
            <a:p>
              <a:pPr marL="117475" indent="-117475" defTabSz="457200" fontAlgn="base">
                <a:spcBef>
                  <a:spcPct val="0"/>
                </a:spcBef>
                <a:spcAft>
                  <a:spcPts val="1200"/>
                </a:spcAft>
                <a:buFont typeface="Arial" pitchFamily="34" charset="0"/>
                <a:buChar char="•"/>
              </a:pPr>
              <a:r>
                <a:rPr lang="en-US" sz="1600" dirty="0">
                  <a:cs typeface="Arial" pitchFamily="34" charset="0"/>
                </a:rPr>
                <a:t>Determines SLO process</a:t>
              </a:r>
            </a:p>
            <a:p>
              <a:pPr marL="117475" indent="-117475" defTabSz="457200" fontAlgn="base">
                <a:spcBef>
                  <a:spcPct val="0"/>
                </a:spcBef>
                <a:spcAft>
                  <a:spcPts val="1200"/>
                </a:spcAft>
                <a:buFont typeface="Arial" pitchFamily="34" charset="0"/>
                <a:buChar char="•"/>
              </a:pPr>
              <a:r>
                <a:rPr lang="en-US" sz="1600" dirty="0">
                  <a:cs typeface="Arial" pitchFamily="34" charset="0"/>
                </a:rPr>
                <a:t>Identifies required elements</a:t>
              </a:r>
            </a:p>
            <a:p>
              <a:pPr marL="117475" indent="-117475" defTabSz="457200" fontAlgn="base">
                <a:spcBef>
                  <a:spcPct val="0"/>
                </a:spcBef>
                <a:spcAft>
                  <a:spcPts val="1200"/>
                </a:spcAft>
                <a:buFont typeface="Arial" pitchFamily="34" charset="0"/>
                <a:buChar char="•"/>
              </a:pPr>
              <a:r>
                <a:rPr lang="en-US" sz="1600" dirty="0">
                  <a:cs typeface="Arial" pitchFamily="34" charset="0"/>
                </a:rPr>
                <a:t>Requires use of State test</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training to NTs prior to 2012-13.</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guidance, webinars &amp; videos</a:t>
              </a:r>
            </a:p>
          </p:txBody>
        </p:sp>
        <p:sp>
          <p:nvSpPr>
            <p:cNvPr id="10" name="TextBox 9"/>
            <p:cNvSpPr txBox="1"/>
            <p:nvPr/>
          </p:nvSpPr>
          <p:spPr>
            <a:xfrm>
              <a:off x="8356600" y="3200400"/>
              <a:ext cx="1295400" cy="461665"/>
            </a:xfrm>
            <a:prstGeom prst="rect">
              <a:avLst/>
            </a:prstGeom>
            <a:noFill/>
          </p:spPr>
          <p:txBody>
            <a:bodyPr wrap="square" rtlCol="0">
              <a:spAutoFit/>
            </a:bodyPr>
            <a:lstStyle/>
            <a:p>
              <a:pPr defTabSz="457200" fontAlgn="base">
                <a:spcBef>
                  <a:spcPct val="0"/>
                </a:spcBef>
                <a:spcAft>
                  <a:spcPct val="0"/>
                </a:spcAft>
              </a:pPr>
              <a:r>
                <a:rPr lang="en-US" sz="2400" b="1" dirty="0">
                  <a:solidFill>
                    <a:prstClr val="white"/>
                  </a:solidFill>
                  <a:cs typeface="Arial" pitchFamily="34" charset="0"/>
                </a:rPr>
                <a:t>SLOs</a:t>
              </a:r>
            </a:p>
          </p:txBody>
        </p:sp>
        <p:sp>
          <p:nvSpPr>
            <p:cNvPr id="11" name="TextBox 10"/>
            <p:cNvSpPr txBox="1"/>
            <p:nvPr/>
          </p:nvSpPr>
          <p:spPr>
            <a:xfrm>
              <a:off x="2260599" y="1749772"/>
              <a:ext cx="1981198" cy="3262432"/>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District</a:t>
              </a:r>
            </a:p>
            <a:p>
              <a:pPr marL="117475" indent="-117475" defTabSz="457200" fontAlgn="base">
                <a:spcBef>
                  <a:spcPct val="0"/>
                </a:spcBef>
                <a:spcAft>
                  <a:spcPts val="1200"/>
                </a:spcAft>
                <a:buFont typeface="Arial" pitchFamily="34" charset="0"/>
                <a:buChar char="•"/>
              </a:pPr>
              <a:r>
                <a:rPr lang="en-US" sz="1600" dirty="0">
                  <a:cs typeface="Arial" pitchFamily="34" charset="0"/>
                </a:rPr>
                <a:t>District goals &amp; priorities</a:t>
              </a:r>
            </a:p>
            <a:p>
              <a:pPr marL="117475" indent="-117475" defTabSz="457200" fontAlgn="base">
                <a:spcBef>
                  <a:spcPct val="0"/>
                </a:spcBef>
                <a:spcAft>
                  <a:spcPts val="1200"/>
                </a:spcAft>
                <a:buFont typeface="Arial" pitchFamily="34" charset="0"/>
                <a:buChar char="•"/>
              </a:pPr>
              <a:r>
                <a:rPr lang="en-US" sz="1600" dirty="0">
                  <a:cs typeface="Arial" pitchFamily="34" charset="0"/>
                </a:rPr>
                <a:t>Match requirements to teachers</a:t>
              </a:r>
            </a:p>
            <a:p>
              <a:pPr marL="117475" indent="-117475" defTabSz="457200" fontAlgn="base">
                <a:spcBef>
                  <a:spcPct val="0"/>
                </a:spcBef>
                <a:spcAft>
                  <a:spcPts val="1200"/>
                </a:spcAft>
                <a:buFont typeface="Arial" pitchFamily="34" charset="0"/>
                <a:buChar char="•"/>
              </a:pPr>
              <a:r>
                <a:rPr lang="en-US" sz="1600" dirty="0">
                  <a:cs typeface="Arial" pitchFamily="34" charset="0"/>
                </a:rPr>
                <a:t>Define processes for before &amp; after</a:t>
              </a:r>
            </a:p>
            <a:p>
              <a:pPr marL="117475" indent="-117475" defTabSz="457200" fontAlgn="base">
                <a:spcBef>
                  <a:spcPct val="0"/>
                </a:spcBef>
                <a:spcAft>
                  <a:spcPts val="1200"/>
                </a:spcAft>
                <a:buFont typeface="Arial" pitchFamily="34" charset="0"/>
                <a:buChar char="•"/>
              </a:pPr>
              <a:r>
                <a:rPr lang="en-US" sz="1600" dirty="0">
                  <a:cs typeface="Arial" pitchFamily="34" charset="0"/>
                </a:rPr>
                <a:t>Identify expectations</a:t>
              </a:r>
            </a:p>
          </p:txBody>
        </p:sp>
        <p:sp>
          <p:nvSpPr>
            <p:cNvPr id="12" name="TextBox 11"/>
            <p:cNvSpPr txBox="1"/>
            <p:nvPr/>
          </p:nvSpPr>
          <p:spPr>
            <a:xfrm>
              <a:off x="4165598" y="2109579"/>
              <a:ext cx="1939236" cy="252376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School</a:t>
              </a:r>
            </a:p>
            <a:p>
              <a:pPr marL="117475" indent="-117475" defTabSz="457200" fontAlgn="base">
                <a:spcBef>
                  <a:spcPct val="0"/>
                </a:spcBef>
                <a:spcAft>
                  <a:spcPts val="1200"/>
                </a:spcAft>
                <a:buFont typeface="Arial" pitchFamily="34" charset="0"/>
                <a:buChar char="•"/>
              </a:pPr>
              <a:r>
                <a:rPr lang="en-US" sz="1600" dirty="0">
                  <a:cs typeface="Arial" pitchFamily="34" charset="0"/>
                </a:rPr>
                <a:t>LE &amp; teacher collaborate</a:t>
              </a:r>
            </a:p>
            <a:p>
              <a:pPr marL="117475" indent="-117475" defTabSz="457200" fontAlgn="base">
                <a:spcBef>
                  <a:spcPct val="0"/>
                </a:spcBef>
                <a:spcAft>
                  <a:spcPts val="1200"/>
                </a:spcAft>
                <a:buFont typeface="Arial" pitchFamily="34" charset="0"/>
                <a:buChar char="•"/>
              </a:pPr>
              <a:r>
                <a:rPr lang="en-US" sz="1600" dirty="0">
                  <a:cs typeface="Arial" pitchFamily="34" charset="0"/>
                </a:rPr>
                <a:t>LE approval</a:t>
              </a:r>
            </a:p>
            <a:p>
              <a:pPr marL="117475" indent="-117475" defTabSz="457200" fontAlgn="base">
                <a:spcBef>
                  <a:spcPct val="0"/>
                </a:spcBef>
                <a:spcAft>
                  <a:spcPts val="1200"/>
                </a:spcAft>
                <a:buFont typeface="Arial" pitchFamily="34" charset="0"/>
                <a:buChar char="•"/>
              </a:pPr>
              <a:r>
                <a:rPr lang="en-US" sz="1600" dirty="0">
                  <a:cs typeface="Arial" pitchFamily="34" charset="0"/>
                </a:rPr>
                <a:t>Ensure security</a:t>
              </a:r>
            </a:p>
            <a:p>
              <a:pPr marL="117475" indent="-117475" defTabSz="457200" fontAlgn="base">
                <a:spcBef>
                  <a:spcPct val="0"/>
                </a:spcBef>
                <a:spcAft>
                  <a:spcPts val="1200"/>
                </a:spcAft>
                <a:buFont typeface="Arial" pitchFamily="34" charset="0"/>
                <a:buChar char="•"/>
              </a:pPr>
              <a:r>
                <a:rPr lang="en-US" sz="1600" dirty="0">
                  <a:cs typeface="Arial" pitchFamily="34" charset="0"/>
                </a:rPr>
                <a:t>LE monitor &amp; evaluation</a:t>
              </a:r>
            </a:p>
          </p:txBody>
        </p:sp>
        <p:sp>
          <p:nvSpPr>
            <p:cNvPr id="13" name="TextBox 12"/>
            <p:cNvSpPr txBox="1"/>
            <p:nvPr/>
          </p:nvSpPr>
          <p:spPr>
            <a:xfrm>
              <a:off x="5995581" y="2823299"/>
              <a:ext cx="1828800" cy="147732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Teacher</a:t>
              </a:r>
            </a:p>
            <a:p>
              <a:pPr marL="117475" indent="-117475" defTabSz="457200" fontAlgn="base">
                <a:spcBef>
                  <a:spcPct val="0"/>
                </a:spcBef>
                <a:spcAft>
                  <a:spcPts val="1200"/>
                </a:spcAft>
                <a:buFont typeface="Arial" pitchFamily="34" charset="0"/>
                <a:buChar char="•"/>
              </a:pPr>
              <a:r>
                <a:rPr lang="en-US" sz="1600" dirty="0">
                  <a:cs typeface="Arial" pitchFamily="34" charset="0"/>
                </a:rPr>
                <a:t>Works with colleagues &amp; LE </a:t>
              </a:r>
            </a:p>
            <a:p>
              <a:pPr marL="342900" indent="-342900" defTabSz="457200" fontAlgn="base">
                <a:spcBef>
                  <a:spcPct val="0"/>
                </a:spcBef>
                <a:spcAft>
                  <a:spcPct val="0"/>
                </a:spcAft>
                <a:buFont typeface="Arial" pitchFamily="34" charset="0"/>
                <a:buChar char="•"/>
              </a:pPr>
              <a:endParaRPr lang="en-US" sz="1600" dirty="0">
                <a:cs typeface="Arial" pitchFamily="34" charset="0"/>
              </a:endParaRPr>
            </a:p>
          </p:txBody>
        </p:sp>
      </p:gr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1831727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Decisions for Districts</a:t>
            </a:r>
            <a:endParaRPr lang="en-US" dirty="0"/>
          </a:p>
        </p:txBody>
      </p:sp>
      <p:sp>
        <p:nvSpPr>
          <p:cNvPr id="3" name="Content Placeholder 2"/>
          <p:cNvSpPr>
            <a:spLocks noGrp="1"/>
          </p:cNvSpPr>
          <p:nvPr>
            <p:ph idx="1"/>
          </p:nvPr>
        </p:nvSpPr>
        <p:spPr>
          <a:xfrm>
            <a:off x="676894" y="1377546"/>
            <a:ext cx="6543303" cy="4892625"/>
          </a:xfrm>
        </p:spPr>
        <p:txBody>
          <a:bodyPr>
            <a:normAutofit fontScale="92500" lnSpcReduction="10000"/>
          </a:bodyPr>
          <a:lstStyle/>
          <a:p>
            <a:pPr marL="525780" indent="-457200">
              <a:lnSpc>
                <a:spcPct val="105000"/>
              </a:lnSpc>
              <a:spcBef>
                <a:spcPts val="1800"/>
              </a:spcBef>
              <a:buFont typeface="+mj-lt"/>
              <a:buAutoNum type="arabicPeriod"/>
            </a:pPr>
            <a:r>
              <a:rPr lang="en-US" dirty="0"/>
              <a:t>Assess and identify priorities and academic needs.</a:t>
            </a:r>
          </a:p>
          <a:p>
            <a:pPr marL="525780" indent="-457200">
              <a:lnSpc>
                <a:spcPct val="105000"/>
              </a:lnSpc>
              <a:spcBef>
                <a:spcPts val="1800"/>
              </a:spcBef>
              <a:buFont typeface="+mj-lt"/>
              <a:buAutoNum type="arabicPeriod"/>
            </a:pPr>
            <a:r>
              <a:rPr lang="en-US" dirty="0"/>
              <a:t>Identify who will have State-provided growth measures and who must have SLOs as “comparable growth measures.”</a:t>
            </a:r>
          </a:p>
          <a:p>
            <a:pPr marL="525780" indent="-457200">
              <a:lnSpc>
                <a:spcPct val="105000"/>
              </a:lnSpc>
              <a:spcBef>
                <a:spcPts val="1800"/>
              </a:spcBef>
              <a:buFont typeface="+mj-lt"/>
              <a:buAutoNum type="arabicPeriod"/>
            </a:pPr>
            <a:r>
              <a:rPr lang="en-US" dirty="0"/>
              <a:t>Determine District rules for how specific SLOs will get set.</a:t>
            </a:r>
          </a:p>
          <a:p>
            <a:pPr marL="525780" indent="-457200">
              <a:lnSpc>
                <a:spcPct val="105000"/>
              </a:lnSpc>
              <a:spcBef>
                <a:spcPts val="1800"/>
              </a:spcBef>
              <a:buFont typeface="+mj-lt"/>
              <a:buAutoNum type="arabicPeriod"/>
            </a:pPr>
            <a:r>
              <a:rPr lang="en-US" dirty="0"/>
              <a:t>Establish expectations for scoring SLOs and for determining teacher ratings for the growth component.</a:t>
            </a:r>
          </a:p>
          <a:p>
            <a:pPr marL="525780" indent="-457200">
              <a:lnSpc>
                <a:spcPct val="105000"/>
              </a:lnSpc>
              <a:spcBef>
                <a:spcPts val="1800"/>
              </a:spcBef>
              <a:buFont typeface="+mj-lt"/>
              <a:buAutoNum type="arabicPeriod"/>
            </a:pPr>
            <a:r>
              <a:rPr lang="en-US" dirty="0"/>
              <a:t>Determine District-wide processes for setting, reviewing, and assessing SLOs in schools.</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
        <p:nvSpPr>
          <p:cNvPr id="5" name="Right Brace 4"/>
          <p:cNvSpPr/>
          <p:nvPr/>
        </p:nvSpPr>
        <p:spPr>
          <a:xfrm>
            <a:off x="7154075" y="1460813"/>
            <a:ext cx="304800" cy="2587625"/>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7" name="TextBox 7"/>
          <p:cNvSpPr txBox="1">
            <a:spLocks noChangeArrowheads="1"/>
          </p:cNvSpPr>
          <p:nvPr/>
        </p:nvSpPr>
        <p:spPr bwMode="auto">
          <a:xfrm>
            <a:off x="7484275" y="253713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March 1</a:t>
            </a:r>
            <a:endParaRPr lang="en-US" sz="2000" dirty="0">
              <a:solidFill>
                <a:prstClr val="black"/>
              </a:solidFill>
              <a:latin typeface="Tw Cen MT" pitchFamily="34" charset="0"/>
            </a:endParaRPr>
          </a:p>
        </p:txBody>
      </p:sp>
      <p:sp>
        <p:nvSpPr>
          <p:cNvPr id="8" name="Right Brace 7"/>
          <p:cNvSpPr/>
          <p:nvPr/>
        </p:nvSpPr>
        <p:spPr>
          <a:xfrm>
            <a:off x="7141375" y="43712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9" name="TextBox 9"/>
          <p:cNvSpPr txBox="1">
            <a:spLocks noChangeArrowheads="1"/>
          </p:cNvSpPr>
          <p:nvPr/>
        </p:nvSpPr>
        <p:spPr bwMode="auto">
          <a:xfrm>
            <a:off x="7484274" y="4663313"/>
            <a:ext cx="1219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April 16</a:t>
            </a:r>
            <a:endParaRPr lang="en-US" sz="2000" dirty="0">
              <a:solidFill>
                <a:prstClr val="black"/>
              </a:solidFill>
              <a:latin typeface="Tw Cen MT" pitchFamily="34" charset="0"/>
            </a:endParaRPr>
          </a:p>
        </p:txBody>
      </p:sp>
      <p:sp>
        <p:nvSpPr>
          <p:cNvPr id="10" name="Right Brace 9"/>
          <p:cNvSpPr/>
          <p:nvPr/>
        </p:nvSpPr>
        <p:spPr>
          <a:xfrm>
            <a:off x="7142200" y="53971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11" name="TextBox 11"/>
          <p:cNvSpPr txBox="1">
            <a:spLocks noChangeArrowheads="1"/>
          </p:cNvSpPr>
          <p:nvPr/>
        </p:nvSpPr>
        <p:spPr bwMode="auto">
          <a:xfrm>
            <a:off x="7472399" y="5640888"/>
            <a:ext cx="123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May 30</a:t>
            </a:r>
            <a:endParaRPr lang="en-US" sz="2000" dirty="0">
              <a:solidFill>
                <a:prstClr val="black"/>
              </a:solidFill>
              <a:latin typeface="Tw Cen MT" pitchFamily="34" charset="0"/>
            </a:endParaRPr>
          </a:p>
        </p:txBody>
      </p:sp>
    </p:spTree>
    <p:extLst>
      <p:ext uri="{BB962C8B-B14F-4D97-AF65-F5344CB8AC3E}">
        <p14:creationId xmlns:p14="http://schemas.microsoft.com/office/powerpoint/2010/main" val="4092472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1</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What are your district priorities?</a:t>
            </a:r>
          </a:p>
          <a:p>
            <a:pPr>
              <a:lnSpc>
                <a:spcPct val="105000"/>
              </a:lnSpc>
              <a:spcBef>
                <a:spcPts val="1800"/>
              </a:spcBef>
            </a:pPr>
            <a:r>
              <a:rPr lang="en-US" dirty="0" smtClean="0"/>
              <a:t>What are your building priorities?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grpSp>
        <p:nvGrpSpPr>
          <p:cNvPr id="9" name="Group 8"/>
          <p:cNvGrpSpPr/>
          <p:nvPr/>
        </p:nvGrpSpPr>
        <p:grpSpPr>
          <a:xfrm rot="19058505">
            <a:off x="2524126" y="2974405"/>
            <a:ext cx="2400300" cy="1228725"/>
            <a:chOff x="1628775" y="3476625"/>
            <a:chExt cx="2400300" cy="1228725"/>
          </a:xfrm>
        </p:grpSpPr>
        <p:sp>
          <p:nvSpPr>
            <p:cNvPr id="4" name="Right Arrow 3"/>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extBox 4"/>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SWD achievement</a:t>
              </a:r>
            </a:p>
          </p:txBody>
        </p:sp>
      </p:grpSp>
      <p:sp>
        <p:nvSpPr>
          <p:cNvPr id="7" name="Right Arrow 6"/>
          <p:cNvSpPr/>
          <p:nvPr/>
        </p:nvSpPr>
        <p:spPr>
          <a:xfrm rot="19233805">
            <a:off x="6020046" y="163340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TextBox 7"/>
          <p:cNvSpPr txBox="1"/>
          <p:nvPr/>
        </p:nvSpPr>
        <p:spPr>
          <a:xfrm rot="19233805">
            <a:off x="6077195" y="2042978"/>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ELLs achievement</a:t>
            </a:r>
          </a:p>
        </p:txBody>
      </p:sp>
      <p:sp>
        <p:nvSpPr>
          <p:cNvPr id="10" name="Right Arrow 9"/>
          <p:cNvSpPr/>
          <p:nvPr/>
        </p:nvSpPr>
        <p:spPr>
          <a:xfrm rot="1763569">
            <a:off x="6200659" y="444775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TextBox 10"/>
          <p:cNvSpPr txBox="1"/>
          <p:nvPr/>
        </p:nvSpPr>
        <p:spPr>
          <a:xfrm rot="1763569">
            <a:off x="6257808" y="4857328"/>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Achievement gap</a:t>
            </a:r>
          </a:p>
        </p:txBody>
      </p:sp>
      <p:grpSp>
        <p:nvGrpSpPr>
          <p:cNvPr id="12" name="Group 11"/>
          <p:cNvGrpSpPr/>
          <p:nvPr/>
        </p:nvGrpSpPr>
        <p:grpSpPr>
          <a:xfrm rot="20190633">
            <a:off x="3975944" y="3514699"/>
            <a:ext cx="2400300" cy="1228725"/>
            <a:chOff x="1628775" y="3476625"/>
            <a:chExt cx="2400300" cy="1228725"/>
          </a:xfrm>
        </p:grpSpPr>
        <p:sp>
          <p:nvSpPr>
            <p:cNvPr id="13" name="Right Arrow 12"/>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4" name="TextBox 13"/>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Graduation rate</a:t>
              </a:r>
            </a:p>
          </p:txBody>
        </p:sp>
      </p:grpSp>
      <p:grpSp>
        <p:nvGrpSpPr>
          <p:cNvPr id="15" name="Group 14"/>
          <p:cNvGrpSpPr/>
          <p:nvPr/>
        </p:nvGrpSpPr>
        <p:grpSpPr>
          <a:xfrm rot="19883537">
            <a:off x="600076" y="2747408"/>
            <a:ext cx="2400300" cy="1228725"/>
            <a:chOff x="1628775" y="3476625"/>
            <a:chExt cx="2400300" cy="1228725"/>
          </a:xfrm>
        </p:grpSpPr>
        <p:sp>
          <p:nvSpPr>
            <p:cNvPr id="16" name="Right Arrow 15"/>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7" name="TextBox 16"/>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AP participation</a:t>
              </a:r>
            </a:p>
          </p:txBody>
        </p:sp>
      </p:grpSp>
      <p:grpSp>
        <p:nvGrpSpPr>
          <p:cNvPr id="18" name="Group 17"/>
          <p:cNvGrpSpPr/>
          <p:nvPr/>
        </p:nvGrpSpPr>
        <p:grpSpPr>
          <a:xfrm rot="19883537">
            <a:off x="527258" y="4642596"/>
            <a:ext cx="2400300" cy="1228725"/>
            <a:chOff x="1628775" y="3476625"/>
            <a:chExt cx="2400300" cy="1228725"/>
          </a:xfrm>
        </p:grpSpPr>
        <p:sp>
          <p:nvSpPr>
            <p:cNvPr id="19" name="Right Arrow 18"/>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0" name="TextBox 19"/>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ELA? Math? Sci?</a:t>
              </a:r>
            </a:p>
          </p:txBody>
        </p:sp>
      </p:grpSp>
      <p:grpSp>
        <p:nvGrpSpPr>
          <p:cNvPr id="21" name="Group 20"/>
          <p:cNvGrpSpPr/>
          <p:nvPr/>
        </p:nvGrpSpPr>
        <p:grpSpPr>
          <a:xfrm rot="19425413">
            <a:off x="3279032" y="5179732"/>
            <a:ext cx="2400300" cy="1228725"/>
            <a:chOff x="1628775" y="3476625"/>
            <a:chExt cx="2400300" cy="1228725"/>
          </a:xfrm>
        </p:grpSpPr>
        <p:sp>
          <p:nvSpPr>
            <p:cNvPr id="22" name="Right Arrow 21"/>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3" name="TextBox 22"/>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Non-fiction writing</a:t>
              </a:r>
            </a:p>
          </p:txBody>
        </p:sp>
      </p:grpSp>
    </p:spTree>
    <p:extLst>
      <p:ext uri="{BB962C8B-B14F-4D97-AF65-F5344CB8AC3E}">
        <p14:creationId xmlns:p14="http://schemas.microsoft.com/office/powerpoint/2010/main" val="185651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2</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Go through the scenarios for different teachers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graphicFrame>
        <p:nvGraphicFramePr>
          <p:cNvPr id="4" name="Table 3"/>
          <p:cNvGraphicFramePr>
            <a:graphicFrameLocks noGrp="1"/>
          </p:cNvGraphicFramePr>
          <p:nvPr>
            <p:extLst>
              <p:ext uri="{D42A27DB-BD31-4B8C-83A1-F6EECF244321}">
                <p14:modId xmlns:p14="http://schemas.microsoft.com/office/powerpoint/2010/main" val="3860115176"/>
              </p:ext>
            </p:extLst>
          </p:nvPr>
        </p:nvGraphicFramePr>
        <p:xfrm>
          <a:off x="2789174" y="2579256"/>
          <a:ext cx="3338493" cy="3550934"/>
        </p:xfrm>
        <a:graphic>
          <a:graphicData uri="http://schemas.openxmlformats.org/drawingml/2006/table">
            <a:tbl>
              <a:tblPr firstRow="1" firstCol="1" bandRow="1"/>
              <a:tblGrid>
                <a:gridCol w="1603138"/>
                <a:gridCol w="881450"/>
                <a:gridCol w="853905"/>
              </a:tblGrid>
              <a:tr h="147348">
                <a:tc>
                  <a:txBody>
                    <a:bodyPr/>
                    <a:lstStyle/>
                    <a:p>
                      <a:pPr marL="0" marR="0" algn="ctr">
                        <a:lnSpc>
                          <a:spcPct val="115000"/>
                        </a:lnSpc>
                        <a:spcBef>
                          <a:spcPts val="0"/>
                        </a:spcBef>
                        <a:spcAft>
                          <a:spcPts val="0"/>
                        </a:spcAft>
                      </a:pPr>
                      <a:r>
                        <a:rPr lang="en-US" sz="200" b="1" dirty="0">
                          <a:effectLst/>
                          <a:latin typeface="Arial"/>
                          <a:ea typeface="Calibri"/>
                          <a:cs typeface="Times New Roman"/>
                        </a:rPr>
                        <a:t>Teaching Assignment</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Is there a State-Provided Growth Score (or is there a state assessment that must be used)?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What (if any) SLOs would have to be employed?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Kindergarten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First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Third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Fourth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Fifth Grade Math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Sixth Grade Social Studies</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Seventh Grade Science</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8</a:t>
                      </a:r>
                      <a:r>
                        <a:rPr lang="en-US" sz="200" baseline="30000" dirty="0">
                          <a:effectLst/>
                          <a:latin typeface="Arial"/>
                          <a:ea typeface="Calibri"/>
                          <a:cs typeface="Times New Roman"/>
                        </a:rPr>
                        <a:t>th</a:t>
                      </a:r>
                      <a:r>
                        <a:rPr lang="en-US" sz="200" dirty="0">
                          <a:effectLst/>
                          <a:latin typeface="Arial"/>
                          <a:ea typeface="Calibri"/>
                          <a:cs typeface="Times New Roman"/>
                        </a:rPr>
                        <a:t> Grade ELA and Social Studies teacher with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One: ELA with 35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Two: ELA with 20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Three: SS with 30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Four: SS with 15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i="1" dirty="0">
                          <a:effectLst/>
                          <a:latin typeface="Arial"/>
                          <a:ea typeface="Calibri"/>
                          <a:cs typeface="Times New Roman"/>
                        </a:rPr>
                        <a:t>Science teacher with 110 total students across five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(Regents) sections with 20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(non-Regents)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One Forensic Science elective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dirty="0">
                          <a:effectLst/>
                          <a:latin typeface="Arial"/>
                          <a:ea typeface="Calibri"/>
                          <a:cs typeface="Times New Roman"/>
                        </a:rPr>
                        <a:t>7</a:t>
                      </a:r>
                      <a:r>
                        <a:rPr lang="en-US" sz="200" baseline="30000" dirty="0">
                          <a:effectLst/>
                          <a:latin typeface="Arial"/>
                          <a:ea typeface="Calibri"/>
                          <a:cs typeface="Times New Roman"/>
                        </a:rPr>
                        <a:t>th</a:t>
                      </a:r>
                      <a:r>
                        <a:rPr lang="en-US" sz="200" dirty="0">
                          <a:effectLst/>
                          <a:latin typeface="Arial"/>
                          <a:ea typeface="Calibri"/>
                          <a:cs typeface="Times New Roman"/>
                        </a:rPr>
                        <a:t> grade Math and Science teacher with 130 students across 5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Math sections with 30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One Advances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85">
                <a:tc>
                  <a:txBody>
                    <a:bodyPr/>
                    <a:lstStyle/>
                    <a:p>
                      <a:pPr marL="0" marR="0">
                        <a:lnSpc>
                          <a:spcPct val="115000"/>
                        </a:lnSpc>
                        <a:spcBef>
                          <a:spcPts val="0"/>
                        </a:spcBef>
                        <a:spcAft>
                          <a:spcPts val="0"/>
                        </a:spcAft>
                      </a:pPr>
                      <a:r>
                        <a:rPr lang="en-US" sz="200" dirty="0">
                          <a:effectLst/>
                          <a:latin typeface="Arial"/>
                          <a:ea typeface="Calibri"/>
                          <a:cs typeface="Times New Roman"/>
                        </a:rPr>
                        <a:t>Middle school PE teacher with 5 sections and 140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6</a:t>
                      </a:r>
                      <a:r>
                        <a:rPr lang="en-US" sz="200" baseline="30000" dirty="0">
                          <a:effectLst/>
                          <a:latin typeface="Arial"/>
                          <a:ea typeface="Calibri"/>
                          <a:cs typeface="Times New Roman"/>
                        </a:rPr>
                        <a:t>th</a:t>
                      </a:r>
                      <a:r>
                        <a:rPr lang="en-US" sz="200" dirty="0">
                          <a:effectLst/>
                          <a:latin typeface="Arial"/>
                          <a:ea typeface="Calibri"/>
                          <a:cs typeface="Times New Roman"/>
                        </a:rPr>
                        <a:t> grade PE (60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7</a:t>
                      </a:r>
                      <a:r>
                        <a:rPr lang="en-US" sz="200" baseline="30000" dirty="0">
                          <a:effectLst/>
                          <a:latin typeface="Arial"/>
                          <a:ea typeface="Calibri"/>
                          <a:cs typeface="Times New Roman"/>
                        </a:rPr>
                        <a:t>th</a:t>
                      </a:r>
                      <a:r>
                        <a:rPr lang="en-US" sz="200" dirty="0">
                          <a:effectLst/>
                          <a:latin typeface="Arial"/>
                          <a:ea typeface="Calibri"/>
                          <a:cs typeface="Times New Roman"/>
                        </a:rPr>
                        <a:t> grade PE (50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 Section of 8</a:t>
                      </a:r>
                      <a:r>
                        <a:rPr lang="en-US" sz="200" baseline="30000" dirty="0">
                          <a:effectLst/>
                          <a:latin typeface="Arial"/>
                          <a:ea typeface="Calibri"/>
                          <a:cs typeface="Times New Roman"/>
                        </a:rPr>
                        <a:t>th</a:t>
                      </a:r>
                      <a:r>
                        <a:rPr lang="en-US" sz="200" dirty="0">
                          <a:effectLst/>
                          <a:latin typeface="Arial"/>
                          <a:ea typeface="Calibri"/>
                          <a:cs typeface="Times New Roman"/>
                        </a:rPr>
                        <a:t> grade PE (sop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48">
                <a:tc>
                  <a:txBody>
                    <a:bodyPr/>
                    <a:lstStyle/>
                    <a:p>
                      <a:pPr marL="0" marR="0">
                        <a:lnSpc>
                          <a:spcPct val="115000"/>
                        </a:lnSpc>
                        <a:spcBef>
                          <a:spcPts val="0"/>
                        </a:spcBef>
                        <a:spcAft>
                          <a:spcPts val="0"/>
                        </a:spcAft>
                      </a:pPr>
                      <a:r>
                        <a:rPr lang="en-US" sz="200" dirty="0">
                          <a:effectLst/>
                          <a:latin typeface="Arial"/>
                          <a:ea typeface="Calibri"/>
                          <a:cs typeface="Times New Roman"/>
                        </a:rPr>
                        <a:t>High school resource teacher with a total of 25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9</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10</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1 group of 11</a:t>
                      </a:r>
                      <a:r>
                        <a:rPr lang="en-US" sz="200" baseline="30000" dirty="0">
                          <a:effectLst/>
                          <a:latin typeface="Arial"/>
                          <a:ea typeface="Calibri"/>
                          <a:cs typeface="Times New Roman"/>
                        </a:rPr>
                        <a:t>th</a:t>
                      </a:r>
                      <a:r>
                        <a:rPr lang="en-US" sz="200" dirty="0">
                          <a:effectLst/>
                          <a:latin typeface="Arial"/>
                          <a:ea typeface="Calibri"/>
                          <a:cs typeface="Times New Roman"/>
                        </a:rPr>
                        <a:t>/12</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K-6 art teacher with a total of 480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K (80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1</a:t>
                      </a:r>
                      <a:r>
                        <a:rPr lang="en-US" sz="200" baseline="30000" dirty="0">
                          <a:effectLst/>
                          <a:latin typeface="Arial"/>
                          <a:ea typeface="Calibri"/>
                          <a:cs typeface="Times New Roman"/>
                        </a:rPr>
                        <a:t>st</a:t>
                      </a:r>
                      <a:r>
                        <a:rPr lang="en-US" sz="200" dirty="0">
                          <a:effectLst/>
                          <a:latin typeface="Arial"/>
                          <a:ea typeface="Calibri"/>
                          <a:cs typeface="Times New Roman"/>
                        </a:rPr>
                        <a:t> grade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2</a:t>
                      </a:r>
                      <a:r>
                        <a:rPr lang="en-US" sz="200" baseline="30000" dirty="0">
                          <a:effectLst/>
                          <a:latin typeface="Arial"/>
                          <a:ea typeface="Calibri"/>
                          <a:cs typeface="Times New Roman"/>
                        </a:rPr>
                        <a:t>nd</a:t>
                      </a:r>
                      <a:r>
                        <a:rPr lang="en-US" sz="200" dirty="0">
                          <a:effectLst/>
                          <a:latin typeface="Arial"/>
                          <a:ea typeface="Calibri"/>
                          <a:cs typeface="Times New Roman"/>
                        </a:rPr>
                        <a:t> grade (100 student)</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3 sections of 3</a:t>
                      </a:r>
                      <a:r>
                        <a:rPr lang="en-US" sz="200" baseline="30000" dirty="0">
                          <a:effectLst/>
                          <a:latin typeface="Arial"/>
                          <a:ea typeface="Calibri"/>
                          <a:cs typeface="Times New Roman"/>
                        </a:rPr>
                        <a:t>rd</a:t>
                      </a:r>
                      <a:r>
                        <a:rPr lang="en-US" sz="200" dirty="0">
                          <a:effectLst/>
                          <a:latin typeface="Arial"/>
                          <a:ea typeface="Calibri"/>
                          <a:cs typeface="Times New Roman"/>
                        </a:rPr>
                        <a:t> grade (90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4</a:t>
                      </a:r>
                      <a:r>
                        <a:rPr lang="en-US" sz="200" baseline="30000" dirty="0">
                          <a:effectLst/>
                          <a:latin typeface="Arial"/>
                          <a:ea typeface="Calibri"/>
                          <a:cs typeface="Times New Roman"/>
                        </a:rPr>
                        <a:t>th</a:t>
                      </a:r>
                      <a:r>
                        <a:rPr lang="en-US" sz="200" dirty="0">
                          <a:effectLst/>
                          <a:latin typeface="Arial"/>
                          <a:ea typeface="Calibri"/>
                          <a:cs typeface="Times New Roman"/>
                        </a:rPr>
                        <a:t> grade (110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5</a:t>
                      </a:r>
                      <a:r>
                        <a:rPr lang="en-US" sz="200" baseline="30000" dirty="0">
                          <a:effectLst/>
                          <a:latin typeface="Arial"/>
                          <a:ea typeface="Calibri"/>
                          <a:cs typeface="Times New Roman"/>
                        </a:rPr>
                        <a:t>th </a:t>
                      </a:r>
                      <a:r>
                        <a:rPr lang="en-US" sz="200" dirty="0">
                          <a:effectLst/>
                          <a:latin typeface="Arial"/>
                          <a:ea typeface="Calibri"/>
                          <a:cs typeface="Times New Roman"/>
                        </a:rPr>
                        <a:t>and 6</a:t>
                      </a:r>
                      <a:r>
                        <a:rPr lang="en-US" sz="200" baseline="30000" dirty="0">
                          <a:effectLst/>
                          <a:latin typeface="Arial"/>
                          <a:ea typeface="Calibri"/>
                          <a:cs typeface="Times New Roman"/>
                        </a:rPr>
                        <a:t>th</a:t>
                      </a:r>
                      <a:r>
                        <a:rPr lang="en-US" sz="200" dirty="0">
                          <a:effectLst/>
                          <a:latin typeface="Arial"/>
                          <a:ea typeface="Calibri"/>
                          <a:cs typeface="Times New Roman"/>
                        </a:rPr>
                        <a:t> grade AIS/reading teacher with a total of 80 students</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6 groups of 5</a:t>
                      </a:r>
                      <a:r>
                        <a:rPr lang="en-US" sz="200" baseline="30000" dirty="0">
                          <a:effectLst/>
                          <a:latin typeface="Arial"/>
                          <a:ea typeface="Calibri"/>
                          <a:cs typeface="Times New Roman"/>
                        </a:rPr>
                        <a:t>th</a:t>
                      </a:r>
                      <a:r>
                        <a:rPr lang="en-US" sz="200" dirty="0">
                          <a:effectLst/>
                          <a:latin typeface="Arial"/>
                          <a:ea typeface="Calibri"/>
                          <a:cs typeface="Times New Roman"/>
                        </a:rPr>
                        <a:t> grade students who meet every other day (35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 groups of 6</a:t>
                      </a:r>
                      <a:r>
                        <a:rPr lang="en-US" sz="200" baseline="30000" dirty="0">
                          <a:effectLst/>
                          <a:latin typeface="Arial"/>
                          <a:ea typeface="Calibri"/>
                          <a:cs typeface="Times New Roman"/>
                        </a:rPr>
                        <a:t>th</a:t>
                      </a:r>
                      <a:r>
                        <a:rPr lang="en-US" sz="200" dirty="0">
                          <a:effectLst/>
                          <a:latin typeface="Arial"/>
                          <a:ea typeface="Calibri"/>
                          <a:cs typeface="Times New Roman"/>
                        </a:rPr>
                        <a:t> grade students (45 students total)</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11</a:t>
                      </a:r>
                      <a:r>
                        <a:rPr lang="en-US" sz="200" baseline="30000" dirty="0">
                          <a:effectLst/>
                          <a:latin typeface="Arial"/>
                          <a:ea typeface="Calibri"/>
                          <a:cs typeface="Times New Roman"/>
                        </a:rPr>
                        <a:t>th</a:t>
                      </a:r>
                      <a:r>
                        <a:rPr lang="en-US" sz="200" dirty="0">
                          <a:effectLst/>
                          <a:latin typeface="Arial"/>
                          <a:ea typeface="Calibri"/>
                          <a:cs typeface="Times New Roman"/>
                        </a:rPr>
                        <a:t> grade special education teacher</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2 sections of co-taught ELA (class size 20 each with 6 SWD in each)</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3 sections of 11</a:t>
                      </a:r>
                      <a:r>
                        <a:rPr lang="en-US" sz="200" baseline="30000" dirty="0">
                          <a:effectLst/>
                          <a:latin typeface="Arial"/>
                          <a:ea typeface="Calibri"/>
                          <a:cs typeface="Times New Roman"/>
                        </a:rPr>
                        <a:t>th</a:t>
                      </a:r>
                      <a:r>
                        <a:rPr lang="en-US" sz="200" dirty="0">
                          <a:effectLst/>
                          <a:latin typeface="Arial"/>
                          <a:ea typeface="Calibri"/>
                          <a:cs typeface="Times New Roman"/>
                        </a:rPr>
                        <a:t> grade resource room (total of 15 students)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07">
                <a:tc>
                  <a:txBody>
                    <a:bodyPr/>
                    <a:lstStyle/>
                    <a:p>
                      <a:pPr marL="0" marR="0">
                        <a:lnSpc>
                          <a:spcPct val="115000"/>
                        </a:lnSpc>
                        <a:spcBef>
                          <a:spcPts val="0"/>
                        </a:spcBef>
                        <a:spcAft>
                          <a:spcPts val="0"/>
                        </a:spcAft>
                      </a:pPr>
                      <a:r>
                        <a:rPr lang="en-US" sz="200" dirty="0">
                          <a:effectLst/>
                          <a:latin typeface="Arial"/>
                          <a:ea typeface="Calibri"/>
                          <a:cs typeface="Times New Roman"/>
                        </a:rPr>
                        <a:t>K-6 instrumental music teacher</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a:t>
                      </a:r>
                      <a:r>
                        <a:rPr lang="en-US" sz="200" baseline="30000" dirty="0">
                          <a:effectLst/>
                          <a:latin typeface="Arial"/>
                          <a:ea typeface="Calibri"/>
                          <a:cs typeface="Times New Roman"/>
                        </a:rPr>
                        <a:t>th</a:t>
                      </a:r>
                      <a:r>
                        <a:rPr lang="en-US" sz="200" dirty="0">
                          <a:effectLst/>
                          <a:latin typeface="Arial"/>
                          <a:ea typeface="Calibri"/>
                          <a:cs typeface="Times New Roman"/>
                        </a:rPr>
                        <a:t> grade lessons (30 students who meet once per week in lessons of 3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57">
                <a:tc>
                  <a:txBody>
                    <a:bodyPr/>
                    <a:lstStyle/>
                    <a:p>
                      <a:pPr marL="0" marR="0">
                        <a:lnSpc>
                          <a:spcPct val="115000"/>
                        </a:lnSpc>
                        <a:spcBef>
                          <a:spcPts val="0"/>
                        </a:spcBef>
                        <a:spcAft>
                          <a:spcPts val="0"/>
                        </a:spcAft>
                      </a:pPr>
                      <a:r>
                        <a:rPr lang="en-US" sz="200" dirty="0">
                          <a:effectLst/>
                          <a:latin typeface="Arial"/>
                          <a:ea typeface="Calibri"/>
                          <a:cs typeface="Times New Roman"/>
                        </a:rPr>
                        <a:t>Middle-level library/media specialist (600 students in school)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5</a:t>
                      </a:r>
                      <a:r>
                        <a:rPr lang="en-US" sz="200" baseline="30000" dirty="0">
                          <a:effectLst/>
                          <a:latin typeface="Calibri"/>
                          <a:ea typeface="Calibri"/>
                          <a:cs typeface="Times New Roman"/>
                        </a:rPr>
                        <a:t>th</a:t>
                      </a:r>
                      <a:r>
                        <a:rPr lang="en-US" sz="200" dirty="0">
                          <a:effectLst/>
                          <a:latin typeface="Calibri"/>
                          <a:ea typeface="Calibri"/>
                          <a:cs typeface="Times New Roman"/>
                        </a:rPr>
                        <a:t> grade classes (150 students attend library class once per week in 6 groups of 25)</a:t>
                      </a: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6</a:t>
                      </a:r>
                      <a:r>
                        <a:rPr lang="en-US" sz="200" baseline="30000" dirty="0">
                          <a:effectLst/>
                          <a:latin typeface="Calibri"/>
                          <a:ea typeface="Calibri"/>
                          <a:cs typeface="Times New Roman"/>
                        </a:rPr>
                        <a:t>th</a:t>
                      </a:r>
                      <a:r>
                        <a:rPr lang="en-US" sz="200" dirty="0">
                          <a:effectLst/>
                          <a:latin typeface="Calibri"/>
                          <a:ea typeface="Calibri"/>
                          <a:cs typeface="Times New Roman"/>
                        </a:rPr>
                        <a:t> – 8</a:t>
                      </a:r>
                      <a:r>
                        <a:rPr lang="en-US" sz="200" baseline="30000" dirty="0">
                          <a:effectLst/>
                          <a:latin typeface="Calibri"/>
                          <a:ea typeface="Calibri"/>
                          <a:cs typeface="Times New Roman"/>
                        </a:rPr>
                        <a:t>th</a:t>
                      </a:r>
                      <a:r>
                        <a:rPr lang="en-US" sz="200" dirty="0">
                          <a:effectLst/>
                          <a:latin typeface="Calibri"/>
                          <a:ea typeface="Calibri"/>
                          <a:cs typeface="Times New Roman"/>
                        </a:rPr>
                        <a:t> grade students use library as needed or as scheduled in conjunction with teachers.</a:t>
                      </a: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612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627" y="488245"/>
            <a:ext cx="7024687" cy="1143000"/>
          </a:xfrm>
        </p:spPr>
        <p:txBody>
          <a:bodyPr/>
          <a:lstStyle/>
          <a:p>
            <a:r>
              <a:rPr lang="en-US" dirty="0" smtClean="0"/>
              <a:t>Rules for Decision #2?</a:t>
            </a:r>
            <a:endParaRPr lang="en-US" dirty="0"/>
          </a:p>
        </p:txBody>
      </p:sp>
      <p:sp>
        <p:nvSpPr>
          <p:cNvPr id="3" name="Content Placeholder 2"/>
          <p:cNvSpPr>
            <a:spLocks noGrp="1"/>
          </p:cNvSpPr>
          <p:nvPr>
            <p:ph idx="1"/>
          </p:nvPr>
        </p:nvSpPr>
        <p:spPr>
          <a:xfrm>
            <a:off x="1042988" y="1600200"/>
            <a:ext cx="6777037" cy="4232275"/>
          </a:xfrm>
        </p:spPr>
        <p:txBody>
          <a:bodyPr/>
          <a:lstStyle/>
          <a:p>
            <a:r>
              <a:rPr lang="en-US" dirty="0" smtClean="0"/>
              <a:t>Math and ELA trump</a:t>
            </a:r>
          </a:p>
          <a:p>
            <a:r>
              <a:rPr lang="en-US" dirty="0" smtClean="0"/>
              <a:t>Use state test if there is one</a:t>
            </a:r>
          </a:p>
          <a:p>
            <a:r>
              <a:rPr lang="en-US" dirty="0" smtClean="0"/>
              <a:t>Must </a:t>
            </a:r>
            <a:r>
              <a:rPr lang="en-US" dirty="0" smtClean="0"/>
              <a:t>cover 50%</a:t>
            </a:r>
          </a:p>
          <a:p>
            <a:r>
              <a:rPr lang="en-US" dirty="0" smtClean="0"/>
              <a:t>Bigger enrollment to lesser enrollment</a:t>
            </a:r>
          </a:p>
          <a:p>
            <a:endParaRPr lang="en-US" dirty="0"/>
          </a:p>
        </p:txBody>
      </p:sp>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3</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98" y="1349600"/>
            <a:ext cx="7572787" cy="502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16200000">
            <a:off x="2721635" y="5050765"/>
            <a:ext cx="652729" cy="15240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807521">
            <a:off x="2078559" y="5158682"/>
            <a:ext cx="4458424" cy="707886"/>
          </a:xfrm>
          <a:prstGeom prst="rect">
            <a:avLst/>
          </a:prstGeom>
          <a:noFill/>
        </p:spPr>
        <p:txBody>
          <a:bodyPr wrap="square" rtlCol="0">
            <a:spAutoFit/>
          </a:bodyPr>
          <a:lstStyle/>
          <a:p>
            <a:pPr algn="ctr"/>
            <a:r>
              <a:rPr lang="en-US" sz="4000" b="1" dirty="0" smtClean="0">
                <a:solidFill>
                  <a:srgbClr val="FFFF00"/>
                </a:solidFill>
              </a:rPr>
              <a:t>DISALLOWED</a:t>
            </a:r>
            <a:endParaRPr lang="en-US" sz="3200" b="1" dirty="0">
              <a:solidFill>
                <a:srgbClr val="FFFF00"/>
              </a:solidFill>
            </a:endParaRPr>
          </a:p>
        </p:txBody>
      </p:sp>
    </p:spTree>
    <p:extLst>
      <p:ext uri="{BB962C8B-B14F-4D97-AF65-F5344CB8AC3E}">
        <p14:creationId xmlns:p14="http://schemas.microsoft.com/office/powerpoint/2010/main" val="2792126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4</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Establish expectations for scoring SLOs and for determining teacher ratings for the growth component.</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212537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00990" y="683288"/>
            <a:ext cx="7024744" cy="5336511"/>
          </a:xfrm>
          <a:prstGeom prst="rect">
            <a:avLst/>
          </a:prstGeom>
        </p:spPr>
        <p:txBody>
          <a:bodyPr>
            <a:normAutofit/>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Race To The Top:</a:t>
            </a:r>
          </a:p>
          <a:p>
            <a:pPr marL="571500" indent="-571500">
              <a:buFont typeface="Arial" pitchFamily="34" charset="0"/>
              <a:buChar char="•"/>
            </a:pPr>
            <a:r>
              <a:rPr lang="en-US" dirty="0" smtClean="0"/>
              <a:t>Standards</a:t>
            </a:r>
          </a:p>
          <a:p>
            <a:pPr marL="571500" indent="-571500">
              <a:buFont typeface="Arial" pitchFamily="34" charset="0"/>
              <a:buChar char="•"/>
            </a:pPr>
            <a:r>
              <a:rPr lang="en-US" dirty="0" smtClean="0"/>
              <a:t>Data</a:t>
            </a:r>
          </a:p>
          <a:p>
            <a:pPr marL="571500" indent="-571500">
              <a:buFont typeface="Arial" pitchFamily="34" charset="0"/>
              <a:buChar char="•"/>
            </a:pPr>
            <a:r>
              <a:rPr lang="en-US" dirty="0" smtClean="0"/>
              <a:t>Professional Practice</a:t>
            </a:r>
          </a:p>
          <a:p>
            <a:pPr marL="571500" indent="-571500">
              <a:buFont typeface="Arial" pitchFamily="34" charset="0"/>
              <a:buChar char="•"/>
            </a:pPr>
            <a:r>
              <a:rPr lang="en-US" dirty="0" smtClean="0"/>
              <a:t>Culture</a:t>
            </a:r>
            <a:endParaRPr lang="en-US" dirty="0"/>
          </a:p>
        </p:txBody>
      </p:sp>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5" name="Oval 4"/>
          <p:cNvSpPr/>
          <p:nvPr/>
        </p:nvSpPr>
        <p:spPr>
          <a:xfrm>
            <a:off x="1066800" y="2438400"/>
            <a:ext cx="5562600" cy="83694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456006">
            <a:off x="5515956" y="2036697"/>
            <a:ext cx="2322652" cy="923330"/>
          </a:xfrm>
          <a:prstGeom prst="rect">
            <a:avLst/>
          </a:prstGeom>
          <a:noFill/>
        </p:spPr>
        <p:txBody>
          <a:bodyPr wrap="square" rtlCol="0">
            <a:spAutoFit/>
          </a:bodyPr>
          <a:lstStyle/>
          <a:p>
            <a:pPr algn="ctr"/>
            <a:r>
              <a:rPr lang="en-US" sz="5400" b="1" dirty="0" smtClean="0">
                <a:solidFill>
                  <a:srgbClr val="FFFF00"/>
                </a:solidFill>
              </a:rPr>
              <a:t>APPR</a:t>
            </a:r>
            <a:endParaRPr lang="en-US" sz="4400" b="1" dirty="0">
              <a:solidFill>
                <a:srgbClr val="FFFF00"/>
              </a:solidFill>
            </a:endParaRPr>
          </a:p>
        </p:txBody>
      </p:sp>
    </p:spTree>
    <p:extLst>
      <p:ext uri="{BB962C8B-B14F-4D97-AF65-F5344CB8AC3E}">
        <p14:creationId xmlns:p14="http://schemas.microsoft.com/office/powerpoint/2010/main" val="2183799672"/>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5</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Determine District-wide processes for setting, reviewing, and assessing SLOs in schools</a:t>
            </a:r>
            <a:r>
              <a:rPr lang="en-US" dirty="0" smtClean="0"/>
              <a:t>.</a:t>
            </a:r>
          </a:p>
          <a:p>
            <a:pPr>
              <a:lnSpc>
                <a:spcPct val="105000"/>
              </a:lnSpc>
              <a:spcBef>
                <a:spcPts val="1800"/>
              </a:spcBef>
            </a:pPr>
            <a:r>
              <a:rPr lang="en-US" dirty="0" smtClean="0"/>
              <a:t>Be ready to demonstrate rigor and comparability to SED as assessments are identified/constructed</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3768872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01" t="20722" r="54392" b="15302"/>
          <a:stretch/>
        </p:blipFill>
        <p:spPr bwMode="auto">
          <a:xfrm>
            <a:off x="526653" y="1042262"/>
            <a:ext cx="8144382" cy="51708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2079708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3305732335"/>
              </p:ext>
            </p:extLst>
          </p:nvPr>
        </p:nvGraphicFramePr>
        <p:xfrm>
          <a:off x="609600" y="1143000"/>
          <a:ext cx="7727284" cy="4857050"/>
        </p:xfrm>
        <a:graphic>
          <a:graphicData uri="http://schemas.openxmlformats.org/drawingml/2006/table">
            <a:tbl>
              <a:tblPr firstRow="1" firstCol="1" bandRow="1"/>
              <a:tblGrid>
                <a:gridCol w="1112801"/>
                <a:gridCol w="322056"/>
                <a:gridCol w="322056"/>
                <a:gridCol w="322056"/>
                <a:gridCol w="322056"/>
                <a:gridCol w="322056"/>
                <a:gridCol w="322598"/>
                <a:gridCol w="322056"/>
                <a:gridCol w="322056"/>
                <a:gridCol w="322056"/>
                <a:gridCol w="322056"/>
                <a:gridCol w="322056"/>
                <a:gridCol w="322056"/>
                <a:gridCol w="322598"/>
                <a:gridCol w="322056"/>
                <a:gridCol w="322056"/>
                <a:gridCol w="322056"/>
                <a:gridCol w="322056"/>
                <a:gridCol w="322056"/>
                <a:gridCol w="322056"/>
                <a:gridCol w="322598"/>
                <a:gridCol w="171737"/>
              </a:tblGrid>
              <a:tr h="460454">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Population</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Four sections of Regents US History (90 students)</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50">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Learning Content</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NYS Learning Standards for Social Studies (History of the United States and New York, Standard 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5387">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Interval</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2012-2013 School Year</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5015">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Evidence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District-wide diagnostic assessment (June 2009 Regents US History Exam), which will be administered at the beginning of the school year </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Regents US History examination will be used at the end of the year</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647">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Baseline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All of the students passed the Global Regents exam the previous year; 35% at mastery level (85% or higher)</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The average score on the diagnostic assessment (June 2009 Regents) was 74%; 67% of the students scored at least a 65%; 21% of the students scored at least 85%.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50">
                <a:tc rowSpan="3">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Target(s) and HEDI scoring</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50% of the students will score at least an 85% on the Regents exam given at the conclusion of the course.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292">
                <a:tc v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20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17</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16</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7</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6</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853">
                <a:tc vMerge="1">
                  <a:txBody>
                    <a:bodyPr/>
                    <a:lstStyle/>
                    <a:p>
                      <a:endParaRPr lang="en-US"/>
                    </a:p>
                  </a:txBody>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100-85%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80-84%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75-79%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70-74%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65-69%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60-64%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55-59%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50-54%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55-59%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51-54%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50-53%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49-52%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45-48%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41-44%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35-40%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30-34%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25-29%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20-24%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15-19%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10-14%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&lt;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102">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Rationale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Almost all students have historically passed the US History Regents examination. Increasing the number of students who achieve at the mastery in social studies is a school-wide goal. The average number of students scoring at the mastery level on US History for the district has been 50%. </a:t>
                      </a:r>
                      <a:endParaRPr lang="en-US" sz="900" dirty="0">
                        <a:effectLst/>
                        <a:latin typeface="Calibri"/>
                        <a:ea typeface="Calibri"/>
                        <a:cs typeface="Times New Roman"/>
                      </a:endParaRPr>
                    </a:p>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Because students have been learning US history for much of their education (4</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5</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7</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8</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the use of a past Regents exam was appropriate as a diagnostic assessment.  </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249008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45671262"/>
              </p:ext>
            </p:extLst>
          </p:nvPr>
        </p:nvGraphicFramePr>
        <p:xfrm>
          <a:off x="762000" y="1307071"/>
          <a:ext cx="7703084" cy="4636529"/>
        </p:xfrm>
        <a:graphic>
          <a:graphicData uri="http://schemas.openxmlformats.org/drawingml/2006/table">
            <a:tbl>
              <a:tblPr firstRow="1" firstCol="1" bandRow="1"/>
              <a:tblGrid>
                <a:gridCol w="1112713"/>
                <a:gridCol w="322030"/>
                <a:gridCol w="322030"/>
                <a:gridCol w="322030"/>
                <a:gridCol w="322030"/>
                <a:gridCol w="322030"/>
                <a:gridCol w="322573"/>
                <a:gridCol w="322030"/>
                <a:gridCol w="322030"/>
                <a:gridCol w="322030"/>
                <a:gridCol w="322030"/>
                <a:gridCol w="322030"/>
                <a:gridCol w="322030"/>
                <a:gridCol w="322573"/>
                <a:gridCol w="322030"/>
                <a:gridCol w="322030"/>
                <a:gridCol w="322030"/>
                <a:gridCol w="322030"/>
                <a:gridCol w="322030"/>
                <a:gridCol w="322030"/>
                <a:gridCol w="322573"/>
                <a:gridCol w="148142"/>
              </a:tblGrid>
              <a:tr h="460417">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Population</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800" dirty="0">
                          <a:solidFill>
                            <a:srgbClr val="000000"/>
                          </a:solidFill>
                          <a:effectLst/>
                          <a:latin typeface="Arial"/>
                          <a:ea typeface="Times New Roman"/>
                          <a:cs typeface="Times New Roman"/>
                        </a:rPr>
                        <a:t>Co-taught inclusion 9</a:t>
                      </a:r>
                      <a:r>
                        <a:rPr lang="en-US" sz="800" baseline="30000" dirty="0">
                          <a:solidFill>
                            <a:srgbClr val="000000"/>
                          </a:solidFill>
                          <a:effectLst/>
                          <a:latin typeface="Arial"/>
                          <a:ea typeface="Times New Roman"/>
                          <a:cs typeface="Times New Roman"/>
                        </a:rPr>
                        <a:t>th</a:t>
                      </a:r>
                      <a:r>
                        <a:rPr lang="en-US" sz="800" dirty="0">
                          <a:solidFill>
                            <a:srgbClr val="000000"/>
                          </a:solidFill>
                          <a:effectLst/>
                          <a:latin typeface="Arial"/>
                          <a:ea typeface="Times New Roman"/>
                          <a:cs typeface="Times New Roman"/>
                        </a:rPr>
                        <a:t> grade English Language Arts (16 heterogeneous general education students and 7 students with IEPs)</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12">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Learning Content</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800" dirty="0">
                          <a:solidFill>
                            <a:srgbClr val="000000"/>
                          </a:solidFill>
                          <a:effectLst/>
                          <a:latin typeface="Arial"/>
                          <a:ea typeface="Times New Roman"/>
                          <a:cs typeface="Times New Roman"/>
                        </a:rPr>
                        <a:t>NYS Learning Standards for ELA/Literacy, District scope and sequence for research and nonfiction writing</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5347">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Interval</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800" dirty="0">
                          <a:solidFill>
                            <a:srgbClr val="000000"/>
                          </a:solidFill>
                          <a:effectLst/>
                          <a:latin typeface="Arial"/>
                          <a:ea typeface="Times New Roman"/>
                          <a:cs typeface="Times New Roman"/>
                        </a:rPr>
                        <a:t>2012-2013 School Year</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4974">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Evidence</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800" dirty="0">
                          <a:solidFill>
                            <a:srgbClr val="000000"/>
                          </a:solidFill>
                          <a:effectLst/>
                          <a:latin typeface="Arial"/>
                          <a:ea typeface="Times New Roman"/>
                          <a:cs typeface="Times New Roman"/>
                        </a:rPr>
                        <a:t>8</a:t>
                      </a:r>
                      <a:r>
                        <a:rPr lang="en-US" sz="800" baseline="30000" dirty="0">
                          <a:solidFill>
                            <a:srgbClr val="000000"/>
                          </a:solidFill>
                          <a:effectLst/>
                          <a:latin typeface="Arial"/>
                          <a:ea typeface="Times New Roman"/>
                          <a:cs typeface="Times New Roman"/>
                        </a:rPr>
                        <a:t>th</a:t>
                      </a:r>
                      <a:r>
                        <a:rPr lang="en-US" sz="800" dirty="0">
                          <a:solidFill>
                            <a:srgbClr val="000000"/>
                          </a:solidFill>
                          <a:effectLst/>
                          <a:latin typeface="Arial"/>
                          <a:ea typeface="Times New Roman"/>
                          <a:cs typeface="Times New Roman"/>
                        </a:rPr>
                        <a:t> grade research papers (scored according to district nonfiction writing rubric)</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800" dirty="0">
                          <a:solidFill>
                            <a:srgbClr val="000000"/>
                          </a:solidFill>
                          <a:effectLst/>
                          <a:latin typeface="Arial"/>
                          <a:ea typeface="Times New Roman"/>
                          <a:cs typeface="Times New Roman"/>
                        </a:rPr>
                        <a:t>9</a:t>
                      </a:r>
                      <a:r>
                        <a:rPr lang="en-US" sz="800" baseline="30000" dirty="0">
                          <a:solidFill>
                            <a:srgbClr val="000000"/>
                          </a:solidFill>
                          <a:effectLst/>
                          <a:latin typeface="Arial"/>
                          <a:ea typeface="Times New Roman"/>
                          <a:cs typeface="Times New Roman"/>
                        </a:rPr>
                        <a:t>th</a:t>
                      </a:r>
                      <a:r>
                        <a:rPr lang="en-US" sz="800" dirty="0">
                          <a:solidFill>
                            <a:srgbClr val="000000"/>
                          </a:solidFill>
                          <a:effectLst/>
                          <a:latin typeface="Arial"/>
                          <a:ea typeface="Times New Roman"/>
                          <a:cs typeface="Times New Roman"/>
                        </a:rPr>
                        <a:t> grade on-demand writing prompt (scored according to district nonfiction writing rubric)</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800" dirty="0">
                          <a:solidFill>
                            <a:srgbClr val="000000"/>
                          </a:solidFill>
                          <a:effectLst/>
                          <a:latin typeface="Arial"/>
                          <a:ea typeface="Times New Roman"/>
                          <a:cs typeface="Times New Roman"/>
                        </a:rPr>
                        <a:t>9</a:t>
                      </a:r>
                      <a:r>
                        <a:rPr lang="en-US" sz="800" baseline="30000" dirty="0">
                          <a:solidFill>
                            <a:srgbClr val="000000"/>
                          </a:solidFill>
                          <a:effectLst/>
                          <a:latin typeface="Arial"/>
                          <a:ea typeface="Times New Roman"/>
                          <a:cs typeface="Times New Roman"/>
                        </a:rPr>
                        <a:t>th</a:t>
                      </a:r>
                      <a:r>
                        <a:rPr lang="en-US" sz="800" dirty="0">
                          <a:solidFill>
                            <a:srgbClr val="000000"/>
                          </a:solidFill>
                          <a:effectLst/>
                          <a:latin typeface="Arial"/>
                          <a:ea typeface="Times New Roman"/>
                          <a:cs typeface="Times New Roman"/>
                        </a:rPr>
                        <a:t> grade research report (scored according to district nonfiction writing rubric)</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2001">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Baseline</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800" dirty="0">
                          <a:solidFill>
                            <a:srgbClr val="000000"/>
                          </a:solidFill>
                          <a:effectLst/>
                          <a:latin typeface="Arial"/>
                          <a:ea typeface="Times New Roman"/>
                          <a:cs typeface="Times New Roman"/>
                        </a:rPr>
                        <a:t>At the conclusion of 8</a:t>
                      </a:r>
                      <a:r>
                        <a:rPr lang="en-US" sz="800" baseline="30000" dirty="0">
                          <a:solidFill>
                            <a:srgbClr val="000000"/>
                          </a:solidFill>
                          <a:effectLst/>
                          <a:latin typeface="Arial"/>
                          <a:ea typeface="Times New Roman"/>
                          <a:cs typeface="Times New Roman"/>
                        </a:rPr>
                        <a:t>th</a:t>
                      </a:r>
                      <a:r>
                        <a:rPr lang="en-US" sz="800" dirty="0">
                          <a:solidFill>
                            <a:srgbClr val="000000"/>
                          </a:solidFill>
                          <a:effectLst/>
                          <a:latin typeface="Arial"/>
                          <a:ea typeface="Times New Roman"/>
                          <a:cs typeface="Times New Roman"/>
                        </a:rPr>
                        <a:t> grade, all students were expected to write an eight-page research report about a topic in American History of their choosing (an ELA/social studies interdisciplinary project). The research papers were scored with the district-wide rubric. Of the students in this class, four reports were rated “distinguished,” eight “proficient,” eight “developing,” and three “not yet.”</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800" dirty="0">
                          <a:solidFill>
                            <a:srgbClr val="000000"/>
                          </a:solidFill>
                          <a:effectLst/>
                          <a:latin typeface="Arial"/>
                          <a:ea typeface="Times New Roman"/>
                          <a:cs typeface="Times New Roman"/>
                        </a:rPr>
                        <a:t>In the first week of school, all 9</a:t>
                      </a:r>
                      <a:r>
                        <a:rPr lang="en-US" sz="800" baseline="30000" dirty="0">
                          <a:solidFill>
                            <a:srgbClr val="000000"/>
                          </a:solidFill>
                          <a:effectLst/>
                          <a:latin typeface="Arial"/>
                          <a:ea typeface="Times New Roman"/>
                          <a:cs typeface="Times New Roman"/>
                        </a:rPr>
                        <a:t>th</a:t>
                      </a:r>
                      <a:r>
                        <a:rPr lang="en-US" sz="800" dirty="0">
                          <a:solidFill>
                            <a:srgbClr val="000000"/>
                          </a:solidFill>
                          <a:effectLst/>
                          <a:latin typeface="Arial"/>
                          <a:ea typeface="Times New Roman"/>
                          <a:cs typeface="Times New Roman"/>
                        </a:rPr>
                        <a:t> graders were given the same nonfiction writing prompt. In this class, three papers were rated “distinguished,” seven “proficient,” ten “developing,” and three “not yet.”</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12">
                <a:tc rowSpan="3">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Target(s) and HEDI scoring</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800" dirty="0">
                          <a:solidFill>
                            <a:srgbClr val="000000"/>
                          </a:solidFill>
                          <a:effectLst/>
                          <a:latin typeface="Arial"/>
                          <a:ea typeface="Times New Roman"/>
                          <a:cs typeface="Times New Roman"/>
                        </a:rPr>
                        <a:t>Using the formula [(#distinguished + #proficient)*2 + #developing]</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270">
                <a:tc vMerge="1">
                  <a:txBody>
                    <a:bodyPr/>
                    <a:lstStyle/>
                    <a:p>
                      <a:endParaRPr lang="en-US"/>
                    </a:p>
                  </a:txBody>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20</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19</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18</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17</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16</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15</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14</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13</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12</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11</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10</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9</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8</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7</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6</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5</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4</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3</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2</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0</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70">
                <a:tc vMerge="1">
                  <a:txBody>
                    <a:bodyPr/>
                    <a:lstStyle/>
                    <a:p>
                      <a:endParaRPr lang="en-US"/>
                    </a:p>
                  </a:txBody>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45-46</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43-44</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41-42</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39-40</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37-38</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35-36</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33-34</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31-32</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29-30</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27-28</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25-26</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23-24</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21-22</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19-20</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17-18</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15-16</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13-14</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11-12</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9-10</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5-8</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a:ea typeface="Times New Roman"/>
                          <a:cs typeface="Times New Roman"/>
                        </a:rPr>
                        <a:t>&lt;5</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026">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Rationale</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800" dirty="0">
                          <a:solidFill>
                            <a:srgbClr val="000000"/>
                          </a:solidFill>
                          <a:effectLst/>
                          <a:latin typeface="Arial"/>
                          <a:ea typeface="Times New Roman"/>
                          <a:cs typeface="Times New Roman"/>
                        </a:rPr>
                        <a:t>An identified district goal has been nonfiction informational writing. Based on the research supporting the skill as well as the CCLS ELA/Literacy Standards and the district’s scope and sequence for research, the district has developed a uniform rubric that is used to assess nonfiction writing at all levels. In 9</a:t>
                      </a:r>
                      <a:r>
                        <a:rPr lang="en-US" sz="800" baseline="30000" dirty="0">
                          <a:solidFill>
                            <a:srgbClr val="000000"/>
                          </a:solidFill>
                          <a:effectLst/>
                          <a:latin typeface="Arial"/>
                          <a:ea typeface="Times New Roman"/>
                          <a:cs typeface="Times New Roman"/>
                        </a:rPr>
                        <a:t>th</a:t>
                      </a:r>
                      <a:r>
                        <a:rPr lang="en-US" sz="800" dirty="0">
                          <a:solidFill>
                            <a:srgbClr val="000000"/>
                          </a:solidFill>
                          <a:effectLst/>
                          <a:latin typeface="Arial"/>
                          <a:ea typeface="Times New Roman"/>
                          <a:cs typeface="Times New Roman"/>
                        </a:rPr>
                        <a:t> grade, students are expected to write a nine-page research report that uses at least nine sources. </a:t>
                      </a:r>
                      <a:endParaRPr lang="en-US" sz="900" dirty="0">
                        <a:effectLst/>
                        <a:latin typeface="Calibri"/>
                        <a:ea typeface="Calibri"/>
                        <a:cs typeface="Times New Roman"/>
                      </a:endParaRPr>
                    </a:p>
                  </a:txBody>
                  <a:tcPr marL="57287" marR="572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98926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32" name="TextBox 3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3577268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207429430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15" name="TextBox 14"/>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16" name="TextBox 15"/>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17" name="TextBox 16"/>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8" name="TextBox 17">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19" name="TextBox 18"/>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23203579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gd name="adj1" fmla="val 3205134"/>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18" name="TextBox 1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31463371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24" name="TextBox 23"/>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25" name="TextBox 24"/>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26" name="TextBox 25"/>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7" name="TextBox 26">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32" name="TextBox 3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33" name="TextBox 32"/>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34" name="TextBox 33"/>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35" name="TextBox 34"/>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36" name="TextBox 35">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37" name="TextBox 36"/>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8558119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grpSp>
        <p:nvGrpSpPr>
          <p:cNvPr id="4" name="Group 3"/>
          <p:cNvGrpSpPr/>
          <p:nvPr/>
        </p:nvGrpSpPr>
        <p:grpSpPr>
          <a:xfrm>
            <a:off x="2514600" y="-399763"/>
            <a:ext cx="6935991" cy="6648163"/>
            <a:chOff x="2514600" y="-399763"/>
            <a:chExt cx="6935991" cy="6648163"/>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4800600" y="-399763"/>
              <a:ext cx="4649991" cy="4009202"/>
              <a:chOff x="4800600" y="-399763"/>
              <a:chExt cx="4649991" cy="4009202"/>
            </a:xfrm>
          </p:grpSpPr>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grpSp>
      </p:gr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105536429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sny.nysed.gov/rttt/docs/tpe-webinar-061311.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6879" t="41346" r="38285" b="5447"/>
          <a:stretch/>
        </p:blipFill>
        <p:spPr>
          <a:xfrm>
            <a:off x="685801" y="1143000"/>
            <a:ext cx="5638800" cy="5210176"/>
          </a:xfrm>
          <a:prstGeom prst="rect">
            <a:avLst/>
          </a:prstGeom>
        </p:spPr>
      </p:pic>
      <p:sp>
        <p:nvSpPr>
          <p:cNvPr id="3" name="Right Brace 2"/>
          <p:cNvSpPr/>
          <p:nvPr/>
        </p:nvSpPr>
        <p:spPr>
          <a:xfrm>
            <a:off x="6477000" y="5257800"/>
            <a:ext cx="304800" cy="685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e 3"/>
          <p:cNvSpPr/>
          <p:nvPr/>
        </p:nvSpPr>
        <p:spPr>
          <a:xfrm>
            <a:off x="6467475" y="1190624"/>
            <a:ext cx="304800" cy="399097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905625" y="5257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State-provided Growth Score</a:t>
            </a:r>
            <a:endParaRPr lang="en-US" b="1" dirty="0">
              <a:latin typeface="Arial" pitchFamily="34" charset="0"/>
              <a:cs typeface="Arial" pitchFamily="34" charset="0"/>
            </a:endParaRPr>
          </a:p>
        </p:txBody>
      </p:sp>
      <p:sp>
        <p:nvSpPr>
          <p:cNvPr id="6" name="TextBox 5"/>
          <p:cNvSpPr txBox="1"/>
          <p:nvPr/>
        </p:nvSpPr>
        <p:spPr>
          <a:xfrm>
            <a:off x="6905625" y="2286000"/>
            <a:ext cx="1981200" cy="1754326"/>
          </a:xfrm>
          <a:prstGeom prst="rect">
            <a:avLst/>
          </a:prstGeom>
          <a:noFill/>
        </p:spPr>
        <p:txBody>
          <a:bodyPr wrap="square" rtlCol="0">
            <a:spAutoFit/>
          </a:bodyPr>
          <a:lstStyle/>
          <a:p>
            <a:r>
              <a:rPr lang="en-US" b="1" u="sng" dirty="0" smtClean="0">
                <a:latin typeface="Arial" pitchFamily="34" charset="0"/>
                <a:cs typeface="Arial" pitchFamily="34" charset="0"/>
              </a:rPr>
              <a:t>NO</a:t>
            </a:r>
            <a:r>
              <a:rPr lang="en-US" b="1" dirty="0" smtClean="0">
                <a:latin typeface="Arial" pitchFamily="34" charset="0"/>
                <a:cs typeface="Arial" pitchFamily="34" charset="0"/>
              </a:rPr>
              <a:t> State-provided Growth Score; Use </a:t>
            </a:r>
            <a:r>
              <a:rPr lang="en-US" b="1" u="sng" dirty="0" smtClean="0">
                <a:latin typeface="Arial" pitchFamily="34" charset="0"/>
                <a:cs typeface="Arial" pitchFamily="34" charset="0"/>
              </a:rPr>
              <a:t>S</a:t>
            </a:r>
            <a:r>
              <a:rPr lang="en-US" b="1" dirty="0" smtClean="0">
                <a:latin typeface="Arial" pitchFamily="34" charset="0"/>
                <a:cs typeface="Arial" pitchFamily="34" charset="0"/>
              </a:rPr>
              <a:t>tudent </a:t>
            </a:r>
            <a:r>
              <a:rPr lang="en-US" b="1" u="sng" dirty="0" smtClean="0">
                <a:latin typeface="Arial" pitchFamily="34" charset="0"/>
                <a:cs typeface="Arial" pitchFamily="34" charset="0"/>
              </a:rPr>
              <a:t>L</a:t>
            </a:r>
            <a:r>
              <a:rPr lang="en-US" b="1" dirty="0" smtClean="0">
                <a:latin typeface="Arial" pitchFamily="34" charset="0"/>
                <a:cs typeface="Arial" pitchFamily="34" charset="0"/>
              </a:rPr>
              <a:t>earning </a:t>
            </a:r>
            <a:r>
              <a:rPr lang="en-US" b="1" u="sng" dirty="0" smtClean="0">
                <a:latin typeface="Arial" pitchFamily="34" charset="0"/>
                <a:cs typeface="Arial" pitchFamily="34" charset="0"/>
              </a:rPr>
              <a:t>O</a:t>
            </a:r>
            <a:r>
              <a:rPr lang="en-US" b="1" dirty="0" smtClean="0">
                <a:latin typeface="Arial" pitchFamily="34" charset="0"/>
                <a:cs typeface="Arial" pitchFamily="34" charset="0"/>
              </a:rPr>
              <a:t>bjectives</a:t>
            </a:r>
            <a:endParaRPr lang="en-US" b="1"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70377202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1747</Words>
  <Application>Microsoft Office PowerPoint</Application>
  <PresentationFormat>On-screen Show (4:3)</PresentationFormat>
  <Paragraphs>374</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Austin</vt:lpstr>
      <vt:lpstr> OCM BOCES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vt:lpstr>
      <vt:lpstr>PowerPoint Presentation</vt:lpstr>
      <vt:lpstr>SLO Decisions for Districts</vt:lpstr>
      <vt:lpstr>SLO Decision # 1</vt:lpstr>
      <vt:lpstr>SLO Decision # 2</vt:lpstr>
      <vt:lpstr>Rules for Decision #2?</vt:lpstr>
      <vt:lpstr>SLO Decision # 3</vt:lpstr>
      <vt:lpstr>SLO Decision # 4</vt:lpstr>
      <vt:lpstr>SLO Decision # 5</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OCM BOCES</dc:title>
  <dc:creator>jcraig</dc:creator>
  <cp:lastModifiedBy>Jeff Craig</cp:lastModifiedBy>
  <cp:revision>15</cp:revision>
  <dcterms:created xsi:type="dcterms:W3CDTF">2012-02-02T16:05:51Z</dcterms:created>
  <dcterms:modified xsi:type="dcterms:W3CDTF">2012-03-07T11:38:57Z</dcterms:modified>
</cp:coreProperties>
</file>