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6" r:id="rId4"/>
    <p:sldId id="322" r:id="rId5"/>
    <p:sldId id="285" r:id="rId6"/>
    <p:sldId id="257" r:id="rId7"/>
    <p:sldId id="290" r:id="rId8"/>
    <p:sldId id="291" r:id="rId9"/>
    <p:sldId id="292" r:id="rId10"/>
    <p:sldId id="293" r:id="rId11"/>
    <p:sldId id="294" r:id="rId12"/>
    <p:sldId id="284" r:id="rId13"/>
    <p:sldId id="300" r:id="rId14"/>
    <p:sldId id="305" r:id="rId15"/>
    <p:sldId id="283" r:id="rId16"/>
    <p:sldId id="306" r:id="rId17"/>
    <p:sldId id="307" r:id="rId18"/>
    <p:sldId id="308" r:id="rId19"/>
    <p:sldId id="312" r:id="rId20"/>
    <p:sldId id="323" r:id="rId21"/>
    <p:sldId id="324" r:id="rId22"/>
    <p:sldId id="309" r:id="rId23"/>
    <p:sldId id="310" r:id="rId24"/>
    <p:sldId id="315" r:id="rId25"/>
    <p:sldId id="316" r:id="rId26"/>
    <p:sldId id="319" r:id="rId27"/>
    <p:sldId id="321" r:id="rId28"/>
    <p:sldId id="317" r:id="rId29"/>
    <p:sldId id="320" r:id="rId30"/>
    <p:sldId id="318" r:id="rId31"/>
  </p:sldIdLst>
  <p:sldSz cx="9144000" cy="6858000" type="screen4x3"/>
  <p:notesSz cx="7010400" cy="9296400"/>
  <p:embeddedFontLst>
    <p:embeddedFont>
      <p:font typeface="Segoe UI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Arial Narrow" pitchFamily="34" charset="0"/>
      <p:regular r:id="rId42"/>
      <p:bold r:id="rId43"/>
      <p:italic r:id="rId44"/>
      <p:boldItalic r:id="rId45"/>
    </p:embeddedFont>
    <p:embeddedFont>
      <p:font typeface="Perpetua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>
      <p:cViewPr>
        <p:scale>
          <a:sx n="50" d="100"/>
          <a:sy n="50" d="100"/>
        </p:scale>
        <p:origin x="-175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7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A7D16-53F0-45C3-9F89-2A39C2B37BD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2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24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7404"/>
            <a:ext cx="5144206" cy="418176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A19E-0BB6-4338-AC1C-D0E0096D2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7227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957601"/>
            <a:ext cx="6248400" cy="947399"/>
          </a:xfrm>
        </p:spPr>
        <p:txBody>
          <a:bodyPr/>
          <a:lstStyle/>
          <a:p>
            <a:r>
              <a:rPr lang="en-US" dirty="0" smtClean="0"/>
              <a:t>Common Core State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990600"/>
            <a:ext cx="5943600" cy="685800"/>
          </a:xfrm>
        </p:spPr>
        <p:txBody>
          <a:bodyPr/>
          <a:lstStyle/>
          <a:p>
            <a:r>
              <a:rPr lang="en-US" dirty="0" smtClean="0"/>
              <a:t>Getting to know the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324600"/>
            <a:ext cx="1981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Fall 2010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ompare </a:t>
            </a: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high-deductible versus a low-deductible automobile insurance policy using various, but reasonable, chances of having a minor or a major accident.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5242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>
            <a:spLocks noChangeArrowheads="1"/>
          </p:cNvSpPr>
          <p:nvPr/>
        </p:nvSpPr>
        <p:spPr bwMode="auto">
          <a:xfrm flipV="1">
            <a:off x="2057400" y="1676399"/>
            <a:ext cx="760413" cy="3276600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009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flipV="1">
            <a:off x="6629400" y="1676399"/>
            <a:ext cx="760413" cy="3276600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009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10800000" flipV="1">
            <a:off x="1524000" y="3230879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5" rIns="243185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Geometry</a:t>
            </a:r>
          </a:p>
        </p:txBody>
      </p:sp>
      <p:sp>
        <p:nvSpPr>
          <p:cNvPr id="6" name="Freeform 5"/>
          <p:cNvSpPr/>
          <p:nvPr/>
        </p:nvSpPr>
        <p:spPr>
          <a:xfrm rot="10800000" flipV="1">
            <a:off x="1524000" y="4221479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4" rIns="243184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Algebra I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676274"/>
            <a:ext cx="83058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1500" dirty="0">
                <a:latin typeface="Arial" pitchFamily="-108" charset="0"/>
              </a:rPr>
              <a:t>Courses in higher level mathematics: Precalculus, Calculus (upon completion of Precalculus), Advanced Statistics, Discrete Mathematics, Advanced Quantitative Reasoning, or other courses to be designed at a later date, such as additional career technical courses.</a:t>
            </a:r>
          </a:p>
        </p:txBody>
      </p:sp>
      <p:sp>
        <p:nvSpPr>
          <p:cNvPr id="8" name="Freeform 7"/>
          <p:cNvSpPr/>
          <p:nvPr/>
        </p:nvSpPr>
        <p:spPr>
          <a:xfrm rot="10800000" flipV="1">
            <a:off x="6096000" y="3230880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5" rIns="243185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Mathematics II</a:t>
            </a:r>
          </a:p>
        </p:txBody>
      </p:sp>
      <p:sp>
        <p:nvSpPr>
          <p:cNvPr id="9" name="Freeform 8"/>
          <p:cNvSpPr/>
          <p:nvPr/>
        </p:nvSpPr>
        <p:spPr>
          <a:xfrm rot="10800000" flipV="1">
            <a:off x="6096000" y="4221479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4" rIns="243184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Mathematics I</a:t>
            </a:r>
          </a:p>
        </p:txBody>
      </p:sp>
      <p:sp>
        <p:nvSpPr>
          <p:cNvPr id="10" name="Freeform 9"/>
          <p:cNvSpPr/>
          <p:nvPr/>
        </p:nvSpPr>
        <p:spPr>
          <a:xfrm rot="10800000" flipV="1">
            <a:off x="1524000" y="2286000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5" rIns="243185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Algebra II</a:t>
            </a:r>
          </a:p>
        </p:txBody>
      </p:sp>
      <p:sp>
        <p:nvSpPr>
          <p:cNvPr id="11" name="Freeform 10"/>
          <p:cNvSpPr/>
          <p:nvPr/>
        </p:nvSpPr>
        <p:spPr>
          <a:xfrm rot="10800000" flipV="1">
            <a:off x="6096000" y="2285999"/>
            <a:ext cx="1828800" cy="731520"/>
          </a:xfrm>
          <a:custGeom>
            <a:avLst/>
            <a:gdLst>
              <a:gd name="connsiteX0" fmla="*/ 0 w 1828800"/>
              <a:gd name="connsiteY0" fmla="*/ 270939 h 1625600"/>
              <a:gd name="connsiteX1" fmla="*/ 79356 w 1828800"/>
              <a:gd name="connsiteY1" fmla="*/ 79356 h 1625600"/>
              <a:gd name="connsiteX2" fmla="*/ 270939 w 1828800"/>
              <a:gd name="connsiteY2" fmla="*/ 0 h 1625600"/>
              <a:gd name="connsiteX3" fmla="*/ 1557861 w 1828800"/>
              <a:gd name="connsiteY3" fmla="*/ 0 h 1625600"/>
              <a:gd name="connsiteX4" fmla="*/ 1749444 w 1828800"/>
              <a:gd name="connsiteY4" fmla="*/ 79356 h 1625600"/>
              <a:gd name="connsiteX5" fmla="*/ 1828800 w 1828800"/>
              <a:gd name="connsiteY5" fmla="*/ 270939 h 1625600"/>
              <a:gd name="connsiteX6" fmla="*/ 1828800 w 1828800"/>
              <a:gd name="connsiteY6" fmla="*/ 1354661 h 1625600"/>
              <a:gd name="connsiteX7" fmla="*/ 1749444 w 1828800"/>
              <a:gd name="connsiteY7" fmla="*/ 1546244 h 1625600"/>
              <a:gd name="connsiteX8" fmla="*/ 1557861 w 1828800"/>
              <a:gd name="connsiteY8" fmla="*/ 1625600 h 1625600"/>
              <a:gd name="connsiteX9" fmla="*/ 270939 w 1828800"/>
              <a:gd name="connsiteY9" fmla="*/ 1625600 h 1625600"/>
              <a:gd name="connsiteX10" fmla="*/ 79356 w 1828800"/>
              <a:gd name="connsiteY10" fmla="*/ 1546244 h 1625600"/>
              <a:gd name="connsiteX11" fmla="*/ 0 w 1828800"/>
              <a:gd name="connsiteY11" fmla="*/ 1354661 h 1625600"/>
              <a:gd name="connsiteX12" fmla="*/ 0 w 18288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1557861" y="0"/>
                </a:lnTo>
                <a:cubicBezTo>
                  <a:pt x="1629719" y="0"/>
                  <a:pt x="1698633" y="28545"/>
                  <a:pt x="1749444" y="79356"/>
                </a:cubicBezTo>
                <a:cubicBezTo>
                  <a:pt x="1800255" y="130167"/>
                  <a:pt x="1828800" y="199081"/>
                  <a:pt x="1828800" y="270939"/>
                </a:cubicBezTo>
                <a:lnTo>
                  <a:pt x="1828800" y="1354661"/>
                </a:lnTo>
                <a:cubicBezTo>
                  <a:pt x="1828800" y="1426519"/>
                  <a:pt x="1800255" y="1495433"/>
                  <a:pt x="1749444" y="1546244"/>
                </a:cubicBezTo>
                <a:cubicBezTo>
                  <a:pt x="1698633" y="1597055"/>
                  <a:pt x="1629719" y="1625600"/>
                  <a:pt x="15578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6B6B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3185" tIns="243185" rIns="243185" bIns="243185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 b="1" dirty="0">
                <a:solidFill>
                  <a:schemeClr val="accent1"/>
                </a:solidFill>
              </a:rPr>
              <a:t>Mathematics III</a:t>
            </a:r>
          </a:p>
        </p:txBody>
      </p:sp>
    </p:spTree>
    <p:extLst>
      <p:ext uri="{BB962C8B-B14F-4D97-AF65-F5344CB8AC3E}">
        <p14:creationId xmlns:p14="http://schemas.microsoft.com/office/powerpoint/2010/main" val="21746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617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College and Career Readiness (CCR) Standards </a:t>
            </a:r>
            <a:endParaRPr lang="en-US" b="1" dirty="0" smtClean="0"/>
          </a:p>
          <a:p>
            <a:r>
              <a:rPr lang="en-US" dirty="0" smtClean="0"/>
              <a:t>Overarching </a:t>
            </a:r>
            <a:r>
              <a:rPr lang="en-US" dirty="0"/>
              <a:t>standards for each strand that are further defined by grade-specific standards 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b="1" dirty="0" smtClean="0"/>
              <a:t>Grade-Level </a:t>
            </a:r>
            <a:r>
              <a:rPr lang="en-US" b="1" dirty="0"/>
              <a:t>Standards in English Language Arts </a:t>
            </a:r>
          </a:p>
          <a:p>
            <a:r>
              <a:rPr lang="en-US" dirty="0"/>
              <a:t>K-8, grade-by-grade</a:t>
            </a:r>
          </a:p>
          <a:p>
            <a:r>
              <a:rPr lang="en-US" dirty="0"/>
              <a:t>9-10 and 11-12 grade bands for high school </a:t>
            </a:r>
          </a:p>
          <a:p>
            <a:r>
              <a:rPr lang="en-US" dirty="0"/>
              <a:t>Four strands: Reading, Writing, Speaking and Listening,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Language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b="1" dirty="0"/>
              <a:t>Standards for </a:t>
            </a:r>
            <a:r>
              <a:rPr lang="en-US" b="1" dirty="0" smtClean="0"/>
              <a:t>Literacy</a:t>
            </a:r>
          </a:p>
          <a:p>
            <a:r>
              <a:rPr lang="en-US" dirty="0"/>
              <a:t>Standards are embedded at grades K-5</a:t>
            </a:r>
          </a:p>
          <a:p>
            <a:r>
              <a:rPr lang="en-US" dirty="0"/>
              <a:t>Content-specific literacy standards are </a:t>
            </a:r>
            <a:r>
              <a:rPr lang="en-US" dirty="0" smtClean="0"/>
              <a:t>provided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grades 6-8, 9-10, and 11-12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CCSS for 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Progressive development of reading comprehension; students gain more from what they read   </a:t>
            </a:r>
            <a:endParaRPr lang="en-US" b="1" dirty="0" smtClean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Emphasize the importance of grade-level texts that are of appropriate difficulty and are increasingly sophisticated </a:t>
            </a:r>
          </a:p>
          <a:p>
            <a:r>
              <a:rPr lang="en-US" dirty="0"/>
              <a:t>Standards for Reading Foundational Skills (K-5)</a:t>
            </a:r>
          </a:p>
          <a:p>
            <a:r>
              <a:rPr lang="en-US" dirty="0"/>
              <a:t>Reading Standards for Literature (K-12)</a:t>
            </a:r>
          </a:p>
          <a:p>
            <a:r>
              <a:rPr lang="en-US" dirty="0"/>
              <a:t>Reading Standards for Informational Text (K-12)</a:t>
            </a:r>
          </a:p>
          <a:p>
            <a:r>
              <a:rPr lang="en-US" dirty="0"/>
              <a:t>Reading Standards for Literacy in History/Social </a:t>
            </a:r>
            <a:r>
              <a:rPr lang="en-US" dirty="0" smtClean="0"/>
              <a:t>Studies</a:t>
            </a:r>
            <a:br>
              <a:rPr lang="en-US" dirty="0" smtClean="0"/>
            </a:br>
            <a:r>
              <a:rPr lang="en-US" dirty="0" smtClean="0"/>
              <a:t>(6-12</a:t>
            </a:r>
            <a:r>
              <a:rPr lang="en-US" dirty="0"/>
              <a:t>)</a:t>
            </a:r>
          </a:p>
          <a:p>
            <a:r>
              <a:rPr lang="en-US" dirty="0"/>
              <a:t>Reading Standards for Literacy in Science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Technical </a:t>
            </a:r>
            <a:r>
              <a:rPr lang="en-US" dirty="0"/>
              <a:t>Subjects (6-12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Reading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4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763000" cy="762000"/>
          </a:xfrm>
        </p:spPr>
        <p:txBody>
          <a:bodyPr/>
          <a:lstStyle/>
          <a:p>
            <a:r>
              <a:rPr lang="en-US" sz="3200" dirty="0" smtClean="0"/>
              <a:t>Being Deliberate About Reading Levels</a:t>
            </a:r>
            <a:endParaRPr lang="en-US" sz="3200" b="1" dirty="0"/>
          </a:p>
        </p:txBody>
      </p:sp>
      <p:sp>
        <p:nvSpPr>
          <p:cNvPr id="12240899" name="Rectangle 3"/>
          <p:cNvSpPr>
            <a:spLocks noChangeArrowheads="1"/>
          </p:cNvSpPr>
          <p:nvPr/>
        </p:nvSpPr>
        <p:spPr bwMode="auto">
          <a:xfrm>
            <a:off x="1635125" y="1371600"/>
            <a:ext cx="65690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00" name="Line 4"/>
          <p:cNvSpPr>
            <a:spLocks noChangeShapeType="1"/>
          </p:cNvSpPr>
          <p:nvPr/>
        </p:nvSpPr>
        <p:spPr bwMode="auto">
          <a:xfrm flipV="1">
            <a:off x="2459038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1" name="Line 5"/>
          <p:cNvSpPr>
            <a:spLocks noChangeShapeType="1"/>
          </p:cNvSpPr>
          <p:nvPr/>
        </p:nvSpPr>
        <p:spPr bwMode="auto">
          <a:xfrm flipV="1">
            <a:off x="3281363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2" name="Line 6"/>
          <p:cNvSpPr>
            <a:spLocks noChangeShapeType="1"/>
          </p:cNvSpPr>
          <p:nvPr/>
        </p:nvSpPr>
        <p:spPr bwMode="auto">
          <a:xfrm flipV="1">
            <a:off x="4105275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3" name="Line 7"/>
          <p:cNvSpPr>
            <a:spLocks noChangeShapeType="1"/>
          </p:cNvSpPr>
          <p:nvPr/>
        </p:nvSpPr>
        <p:spPr bwMode="auto">
          <a:xfrm flipV="1">
            <a:off x="4927600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4" name="Line 8"/>
          <p:cNvSpPr>
            <a:spLocks noChangeShapeType="1"/>
          </p:cNvSpPr>
          <p:nvPr/>
        </p:nvSpPr>
        <p:spPr bwMode="auto">
          <a:xfrm flipV="1">
            <a:off x="5751513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5" name="Line 9"/>
          <p:cNvSpPr>
            <a:spLocks noChangeShapeType="1"/>
          </p:cNvSpPr>
          <p:nvPr/>
        </p:nvSpPr>
        <p:spPr bwMode="auto">
          <a:xfrm flipV="1">
            <a:off x="6573838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6" name="Line 10"/>
          <p:cNvSpPr>
            <a:spLocks noChangeShapeType="1"/>
          </p:cNvSpPr>
          <p:nvPr/>
        </p:nvSpPr>
        <p:spPr bwMode="auto">
          <a:xfrm flipV="1">
            <a:off x="7396163" y="1371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7" name="Line 11"/>
          <p:cNvSpPr>
            <a:spLocks noChangeShapeType="1"/>
          </p:cNvSpPr>
          <p:nvPr/>
        </p:nvSpPr>
        <p:spPr bwMode="auto">
          <a:xfrm>
            <a:off x="1635125" y="5075238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8" name="Line 12"/>
          <p:cNvSpPr>
            <a:spLocks noChangeShapeType="1"/>
          </p:cNvSpPr>
          <p:nvPr/>
        </p:nvSpPr>
        <p:spPr bwMode="auto">
          <a:xfrm>
            <a:off x="1635125" y="4664075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09" name="Line 13"/>
          <p:cNvSpPr>
            <a:spLocks noChangeShapeType="1"/>
          </p:cNvSpPr>
          <p:nvPr/>
        </p:nvSpPr>
        <p:spPr bwMode="auto">
          <a:xfrm>
            <a:off x="1635125" y="4251325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0" name="Line 14"/>
          <p:cNvSpPr>
            <a:spLocks noChangeShapeType="1"/>
          </p:cNvSpPr>
          <p:nvPr/>
        </p:nvSpPr>
        <p:spPr bwMode="auto">
          <a:xfrm>
            <a:off x="1635125" y="3840163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1" name="Line 15"/>
          <p:cNvSpPr>
            <a:spLocks noChangeShapeType="1"/>
          </p:cNvSpPr>
          <p:nvPr/>
        </p:nvSpPr>
        <p:spPr bwMode="auto">
          <a:xfrm>
            <a:off x="1635125" y="3429000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2" name="Line 16"/>
          <p:cNvSpPr>
            <a:spLocks noChangeShapeType="1"/>
          </p:cNvSpPr>
          <p:nvPr/>
        </p:nvSpPr>
        <p:spPr bwMode="auto">
          <a:xfrm>
            <a:off x="1635125" y="3017838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3" name="Line 17"/>
          <p:cNvSpPr>
            <a:spLocks noChangeShapeType="1"/>
          </p:cNvSpPr>
          <p:nvPr/>
        </p:nvSpPr>
        <p:spPr bwMode="auto">
          <a:xfrm>
            <a:off x="1635125" y="2606675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4" name="Line 18"/>
          <p:cNvSpPr>
            <a:spLocks noChangeShapeType="1"/>
          </p:cNvSpPr>
          <p:nvPr/>
        </p:nvSpPr>
        <p:spPr bwMode="auto">
          <a:xfrm>
            <a:off x="1635125" y="2193925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5" name="Line 19"/>
          <p:cNvSpPr>
            <a:spLocks noChangeShapeType="1"/>
          </p:cNvSpPr>
          <p:nvPr/>
        </p:nvSpPr>
        <p:spPr bwMode="auto">
          <a:xfrm>
            <a:off x="1635125" y="1782763"/>
            <a:ext cx="6569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40916" name="Text Box 20"/>
          <p:cNvSpPr txBox="1">
            <a:spLocks noChangeArrowheads="1"/>
          </p:cNvSpPr>
          <p:nvPr/>
        </p:nvSpPr>
        <p:spPr bwMode="auto">
          <a:xfrm>
            <a:off x="1046163" y="5322888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600</a:t>
            </a:r>
          </a:p>
        </p:txBody>
      </p:sp>
      <p:sp>
        <p:nvSpPr>
          <p:cNvPr id="12240917" name="Text Box 21"/>
          <p:cNvSpPr txBox="1">
            <a:spLocks noChangeArrowheads="1"/>
          </p:cNvSpPr>
          <p:nvPr/>
        </p:nvSpPr>
        <p:spPr bwMode="auto">
          <a:xfrm>
            <a:off x="1052513" y="4505325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800</a:t>
            </a:r>
          </a:p>
        </p:txBody>
      </p:sp>
      <p:sp>
        <p:nvSpPr>
          <p:cNvPr id="12240918" name="Text Box 22"/>
          <p:cNvSpPr txBox="1">
            <a:spLocks noChangeArrowheads="1"/>
          </p:cNvSpPr>
          <p:nvPr/>
        </p:nvSpPr>
        <p:spPr bwMode="auto">
          <a:xfrm>
            <a:off x="909638" y="3686175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1000</a:t>
            </a:r>
          </a:p>
        </p:txBody>
      </p:sp>
      <p:sp>
        <p:nvSpPr>
          <p:cNvPr id="12240919" name="Text Box 23"/>
          <p:cNvSpPr txBox="1">
            <a:spLocks noChangeArrowheads="1"/>
          </p:cNvSpPr>
          <p:nvPr/>
        </p:nvSpPr>
        <p:spPr bwMode="auto">
          <a:xfrm>
            <a:off x="862013" y="2033588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1400</a:t>
            </a:r>
          </a:p>
        </p:txBody>
      </p:sp>
      <p:sp>
        <p:nvSpPr>
          <p:cNvPr id="12240920" name="Text Box 24"/>
          <p:cNvSpPr txBox="1">
            <a:spLocks noChangeArrowheads="1"/>
          </p:cNvSpPr>
          <p:nvPr/>
        </p:nvSpPr>
        <p:spPr bwMode="auto">
          <a:xfrm>
            <a:off x="896938" y="1216025"/>
            <a:ext cx="72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1600</a:t>
            </a:r>
          </a:p>
        </p:txBody>
      </p:sp>
      <p:sp>
        <p:nvSpPr>
          <p:cNvPr id="12240921" name="Text Box 25"/>
          <p:cNvSpPr txBox="1">
            <a:spLocks noChangeArrowheads="1"/>
          </p:cNvSpPr>
          <p:nvPr/>
        </p:nvSpPr>
        <p:spPr bwMode="auto">
          <a:xfrm>
            <a:off x="925513" y="2859088"/>
            <a:ext cx="693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/>
              <a:t>1200</a:t>
            </a:r>
          </a:p>
        </p:txBody>
      </p:sp>
      <p:sp>
        <p:nvSpPr>
          <p:cNvPr id="12240922" name="Text Box 26"/>
          <p:cNvSpPr txBox="1">
            <a:spLocks noChangeArrowheads="1"/>
          </p:cNvSpPr>
          <p:nvPr/>
        </p:nvSpPr>
        <p:spPr bwMode="auto">
          <a:xfrm rot="16200000">
            <a:off x="-428674" y="3241159"/>
            <a:ext cx="2360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Text Lexile Measure (L)</a:t>
            </a:r>
          </a:p>
        </p:txBody>
      </p:sp>
      <p:sp>
        <p:nvSpPr>
          <p:cNvPr id="12240923" name="Text Box 27"/>
          <p:cNvSpPr txBox="1">
            <a:spLocks noChangeArrowheads="1"/>
          </p:cNvSpPr>
          <p:nvPr/>
        </p:nvSpPr>
        <p:spPr bwMode="auto">
          <a:xfrm>
            <a:off x="1657350" y="5524500"/>
            <a:ext cx="8016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High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School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Literature</a:t>
            </a:r>
          </a:p>
        </p:txBody>
      </p:sp>
      <p:sp>
        <p:nvSpPr>
          <p:cNvPr id="12240924" name="Text Box 28"/>
          <p:cNvSpPr txBox="1">
            <a:spLocks noChangeArrowheads="1"/>
          </p:cNvSpPr>
          <p:nvPr/>
        </p:nvSpPr>
        <p:spPr bwMode="auto">
          <a:xfrm>
            <a:off x="2463800" y="5530850"/>
            <a:ext cx="801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College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Literature</a:t>
            </a:r>
          </a:p>
        </p:txBody>
      </p:sp>
      <p:sp>
        <p:nvSpPr>
          <p:cNvPr id="12240925" name="Text Box 29"/>
          <p:cNvSpPr txBox="1">
            <a:spLocks noChangeArrowheads="1"/>
          </p:cNvSpPr>
          <p:nvPr/>
        </p:nvSpPr>
        <p:spPr bwMode="auto">
          <a:xfrm>
            <a:off x="3270250" y="5527675"/>
            <a:ext cx="8572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High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School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Textbooks</a:t>
            </a:r>
          </a:p>
        </p:txBody>
      </p:sp>
      <p:sp>
        <p:nvSpPr>
          <p:cNvPr id="12240926" name="Text Box 30"/>
          <p:cNvSpPr txBox="1">
            <a:spLocks noChangeArrowheads="1"/>
          </p:cNvSpPr>
          <p:nvPr/>
        </p:nvSpPr>
        <p:spPr bwMode="auto">
          <a:xfrm>
            <a:off x="4087813" y="5526088"/>
            <a:ext cx="857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College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Textbooks</a:t>
            </a:r>
          </a:p>
        </p:txBody>
      </p:sp>
      <p:sp>
        <p:nvSpPr>
          <p:cNvPr id="12240927" name="Text Box 31"/>
          <p:cNvSpPr txBox="1">
            <a:spLocks noChangeArrowheads="1"/>
          </p:cNvSpPr>
          <p:nvPr/>
        </p:nvSpPr>
        <p:spPr bwMode="auto">
          <a:xfrm>
            <a:off x="5019675" y="5526088"/>
            <a:ext cx="646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Military</a:t>
            </a:r>
          </a:p>
        </p:txBody>
      </p:sp>
      <p:sp>
        <p:nvSpPr>
          <p:cNvPr id="12240928" name="Text Box 32"/>
          <p:cNvSpPr txBox="1">
            <a:spLocks noChangeArrowheads="1"/>
          </p:cNvSpPr>
          <p:nvPr/>
        </p:nvSpPr>
        <p:spPr bwMode="auto">
          <a:xfrm>
            <a:off x="5783263" y="5527675"/>
            <a:ext cx="758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Personal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Use</a:t>
            </a:r>
          </a:p>
        </p:txBody>
      </p:sp>
      <p:sp>
        <p:nvSpPr>
          <p:cNvPr id="12240929" name="Text Box 33"/>
          <p:cNvSpPr txBox="1">
            <a:spLocks noChangeArrowheads="1"/>
          </p:cNvSpPr>
          <p:nvPr/>
        </p:nvSpPr>
        <p:spPr bwMode="auto">
          <a:xfrm>
            <a:off x="6530975" y="5527675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Entry-Level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Occupations</a:t>
            </a:r>
          </a:p>
        </p:txBody>
      </p:sp>
      <p:sp>
        <p:nvSpPr>
          <p:cNvPr id="12240930" name="Text Box 34"/>
          <p:cNvSpPr txBox="1">
            <a:spLocks noChangeArrowheads="1"/>
          </p:cNvSpPr>
          <p:nvPr/>
        </p:nvSpPr>
        <p:spPr bwMode="auto">
          <a:xfrm>
            <a:off x="7518400" y="5527675"/>
            <a:ext cx="630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SAT 1,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ACT,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AP*</a:t>
            </a:r>
          </a:p>
        </p:txBody>
      </p:sp>
      <p:sp>
        <p:nvSpPr>
          <p:cNvPr id="12240932" name="Rectangle 36"/>
          <p:cNvSpPr>
            <a:spLocks noChangeArrowheads="1"/>
          </p:cNvSpPr>
          <p:nvPr/>
        </p:nvSpPr>
        <p:spPr bwMode="auto">
          <a:xfrm>
            <a:off x="1936750" y="4010025"/>
            <a:ext cx="24288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3" name="Rectangle 37"/>
          <p:cNvSpPr>
            <a:spLocks noChangeArrowheads="1"/>
          </p:cNvSpPr>
          <p:nvPr/>
        </p:nvSpPr>
        <p:spPr bwMode="auto">
          <a:xfrm>
            <a:off x="2752725" y="3640138"/>
            <a:ext cx="242888" cy="9620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4" name="Rectangle 38"/>
          <p:cNvSpPr>
            <a:spLocks noChangeArrowheads="1"/>
          </p:cNvSpPr>
          <p:nvPr/>
        </p:nvSpPr>
        <p:spPr bwMode="auto">
          <a:xfrm>
            <a:off x="3581400" y="3268663"/>
            <a:ext cx="242888" cy="7286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5" name="Rectangle 39"/>
          <p:cNvSpPr>
            <a:spLocks noChangeArrowheads="1"/>
          </p:cNvSpPr>
          <p:nvPr/>
        </p:nvSpPr>
        <p:spPr bwMode="auto">
          <a:xfrm>
            <a:off x="4400550" y="2516188"/>
            <a:ext cx="242888" cy="9429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6" name="Rectangle 40"/>
          <p:cNvSpPr>
            <a:spLocks noChangeArrowheads="1"/>
          </p:cNvSpPr>
          <p:nvPr/>
        </p:nvSpPr>
        <p:spPr bwMode="auto">
          <a:xfrm>
            <a:off x="5229225" y="2911475"/>
            <a:ext cx="242888" cy="2238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7" name="Rectangle 41"/>
          <p:cNvSpPr>
            <a:spLocks noChangeArrowheads="1"/>
          </p:cNvSpPr>
          <p:nvPr/>
        </p:nvSpPr>
        <p:spPr bwMode="auto">
          <a:xfrm>
            <a:off x="6043613" y="2373313"/>
            <a:ext cx="242887" cy="8096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8" name="Rectangle 42"/>
          <p:cNvSpPr>
            <a:spLocks noChangeArrowheads="1"/>
          </p:cNvSpPr>
          <p:nvPr/>
        </p:nvSpPr>
        <p:spPr bwMode="auto">
          <a:xfrm>
            <a:off x="6862763" y="2278063"/>
            <a:ext cx="242887" cy="8572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39" name="Rectangle 43"/>
          <p:cNvSpPr>
            <a:spLocks noChangeArrowheads="1"/>
          </p:cNvSpPr>
          <p:nvPr/>
        </p:nvSpPr>
        <p:spPr bwMode="auto">
          <a:xfrm>
            <a:off x="7681913" y="2954338"/>
            <a:ext cx="242887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40940" name="Text Box 44"/>
          <p:cNvSpPr txBox="1">
            <a:spLocks noChangeArrowheads="1"/>
          </p:cNvSpPr>
          <p:nvPr/>
        </p:nvSpPr>
        <p:spPr bwMode="auto">
          <a:xfrm>
            <a:off x="2286000" y="958850"/>
            <a:ext cx="453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Interquartile Ranges Shown (25% - 75%)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5600" y="6324600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From: </a:t>
            </a:r>
            <a:r>
              <a:rPr lang="en-US" sz="2400" dirty="0" err="1" smtClean="0">
                <a:solidFill>
                  <a:schemeClr val="bg1"/>
                </a:solidFill>
              </a:rPr>
              <a:t>Datametrics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49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0932" grpId="0" animBg="1"/>
      <p:bldP spid="12240933" grpId="0" animBg="1"/>
      <p:bldP spid="12240934" grpId="0" animBg="1"/>
      <p:bldP spid="12240935" grpId="0" animBg="1"/>
      <p:bldP spid="12240936" grpId="0" animBg="1"/>
      <p:bldP spid="12240937" grpId="0" animBg="1"/>
      <p:bldP spid="12240938" grpId="0" animBg="1"/>
      <p:bldP spid="122409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Writing</a:t>
            </a:r>
          </a:p>
          <a:p>
            <a:r>
              <a:rPr lang="en-US" dirty="0"/>
              <a:t>Expect students to compose arguments and opinions, informative/explanatory pieces, and narrative texts</a:t>
            </a:r>
          </a:p>
          <a:p>
            <a:r>
              <a:rPr lang="en-US" dirty="0"/>
              <a:t>Focus on the use of reason and evidence to substantiate an argument or claim</a:t>
            </a:r>
          </a:p>
          <a:p>
            <a:r>
              <a:rPr lang="en-US" dirty="0"/>
              <a:t>Emphasize ability to conduct research – short projects and sustained inquiry</a:t>
            </a:r>
          </a:p>
          <a:p>
            <a:r>
              <a:rPr lang="en-US" dirty="0"/>
              <a:t>Require students to incorporate technology as they create, refine, and collaborate on writing</a:t>
            </a:r>
          </a:p>
          <a:p>
            <a:r>
              <a:rPr lang="en-US" dirty="0"/>
              <a:t>Include student writing samples that illustrate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criteria </a:t>
            </a:r>
            <a:r>
              <a:rPr lang="en-US" dirty="0"/>
              <a:t>required to meet the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Writing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Speaking and Listening</a:t>
            </a:r>
            <a:endParaRPr lang="en-US" b="1" dirty="0"/>
          </a:p>
          <a:p>
            <a:r>
              <a:rPr lang="en-US" dirty="0"/>
              <a:t>Focus on speaking and listening in a range of settings, both formal and informal –  academic, small-group, whole-class discussions</a:t>
            </a:r>
          </a:p>
          <a:p>
            <a:r>
              <a:rPr lang="en-US" dirty="0"/>
              <a:t>Emphasize effective communication practices </a:t>
            </a:r>
          </a:p>
          <a:p>
            <a:r>
              <a:rPr lang="en-US" dirty="0"/>
              <a:t>Require interpretation and analysis of message as presented through oral, visual, or multimodal </a:t>
            </a:r>
            <a:r>
              <a:rPr lang="en-US" dirty="0" smtClean="0"/>
              <a:t>formats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Media and Technology are </a:t>
            </a:r>
            <a:r>
              <a:rPr lang="en-US" b="1" dirty="0" smtClean="0"/>
              <a:t>integrated</a:t>
            </a:r>
            <a:br>
              <a:rPr lang="en-US" b="1" dirty="0" smtClean="0"/>
            </a:br>
            <a:r>
              <a:rPr lang="en-US" b="1" dirty="0" smtClean="0"/>
              <a:t>throughout </a:t>
            </a:r>
            <a:r>
              <a:rPr lang="en-US" b="1" dirty="0"/>
              <a:t>the standards.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Speaking and Listening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Language</a:t>
            </a:r>
            <a:endParaRPr lang="en-US" b="1" dirty="0"/>
          </a:p>
          <a:p>
            <a:r>
              <a:rPr lang="en-US" dirty="0"/>
              <a:t>Include conventions for writing and speaking</a:t>
            </a:r>
          </a:p>
          <a:p>
            <a:r>
              <a:rPr lang="en-US" dirty="0"/>
              <a:t>Highlight the importance of vocabulary acquisition through a mix of conversation, direct instruction, and reading</a:t>
            </a:r>
          </a:p>
          <a:p>
            <a:r>
              <a:rPr lang="en-US" dirty="0"/>
              <a:t>To be addressed in context of reading, writing, speaking and listening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Media and Technology are </a:t>
            </a:r>
            <a:r>
              <a:rPr lang="en-US" b="1" dirty="0" smtClean="0"/>
              <a:t>integrated</a:t>
            </a:r>
            <a:br>
              <a:rPr lang="en-US" b="1" dirty="0" smtClean="0"/>
            </a:br>
            <a:r>
              <a:rPr lang="en-US" b="1" dirty="0" smtClean="0"/>
              <a:t>throughout </a:t>
            </a:r>
            <a:r>
              <a:rPr lang="en-US" b="1" dirty="0"/>
              <a:t>the standards.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Language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determine </a:t>
            </a: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Adams’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point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view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 “Letter on Thomas Jefferson” and analyze how he distinguishes his position from an alternative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 articulated by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Thomas Jefferson. </a:t>
            </a: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192965" cy="28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determine </a:t>
            </a: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Adams’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point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view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 “Letter on Thomas Jefferson” and analyze how he distinguishes his position from an alternative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 articulated by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Thomas Jefferson. </a:t>
            </a: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192965" cy="28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84834" y="2130220"/>
            <a:ext cx="3077682" cy="1905000"/>
            <a:chOff x="9296400" y="2172325"/>
            <a:chExt cx="3077682" cy="1905000"/>
          </a:xfrm>
        </p:grpSpPr>
        <p:sp>
          <p:nvSpPr>
            <p:cNvPr id="6" name="Oval Callout 5"/>
            <p:cNvSpPr/>
            <p:nvPr/>
          </p:nvSpPr>
          <p:spPr>
            <a:xfrm flipH="1">
              <a:off x="9296400" y="2172325"/>
              <a:ext cx="3077682" cy="1905000"/>
            </a:xfrm>
            <a:prstGeom prst="wedgeEllipseCallout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8800" y="2401550"/>
              <a:ext cx="2819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-80" dirty="0" smtClean="0">
                  <a:solidFill>
                    <a:srgbClr val="FF0000"/>
                  </a:solidFill>
                </a:rPr>
                <a:t>High School?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591"/>
            <a:ext cx="4890040" cy="65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4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determine </a:t>
            </a: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Adams’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point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view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 “Letter on Thomas Jefferson” and analyze how he distinguishes his position from an alternative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 articulated by</a:t>
            </a:r>
            <a:b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Thomas Jefferson. </a:t>
            </a:r>
            <a:r>
              <a:rPr lang="en-US" sz="4800" b="1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[RI.7.6]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4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192965" cy="28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419600" y="4450390"/>
            <a:ext cx="2209800" cy="11332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84834" y="2130220"/>
            <a:ext cx="3077682" cy="1905000"/>
            <a:chOff x="9296400" y="2172325"/>
            <a:chExt cx="3077682" cy="1905000"/>
          </a:xfrm>
        </p:grpSpPr>
        <p:sp>
          <p:nvSpPr>
            <p:cNvPr id="8" name="Oval Callout 7"/>
            <p:cNvSpPr/>
            <p:nvPr/>
          </p:nvSpPr>
          <p:spPr>
            <a:xfrm flipH="1">
              <a:off x="9296400" y="2172325"/>
              <a:ext cx="3077682" cy="1905000"/>
            </a:xfrm>
            <a:prstGeom prst="wedgeEllipseCallout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48800" y="2401550"/>
              <a:ext cx="2819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-80" dirty="0" smtClean="0">
                  <a:solidFill>
                    <a:srgbClr val="FF0000"/>
                  </a:solidFill>
                </a:rPr>
                <a:t>Seventh Grade!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Advances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69600"/>
            <a:ext cx="8251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057400" y="1447800"/>
            <a:ext cx="6629400" cy="756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Balance of literature and informational texts</a:t>
            </a:r>
          </a:p>
          <a:p>
            <a:pPr lvl="0"/>
            <a:r>
              <a:rPr lang="en-US" dirty="0"/>
              <a:t>Text complexity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057400" y="2286000"/>
            <a:ext cx="6629400" cy="75165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Emphasis on argument and informative/explanatory writing</a:t>
            </a:r>
          </a:p>
          <a:p>
            <a:pPr lvl="0"/>
            <a:r>
              <a:rPr lang="en-US" dirty="0"/>
              <a:t>Writing about sources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057400" y="3962400"/>
            <a:ext cx="4724400" cy="60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Stress on general academic and domain-specific vocabulary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057400" y="4724400"/>
            <a:ext cx="4800600" cy="83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Media and </a:t>
            </a:r>
            <a:r>
              <a:rPr lang="en-US" dirty="0" smtClean="0"/>
              <a:t>technology </a:t>
            </a:r>
            <a:r>
              <a:rPr lang="en-US" dirty="0"/>
              <a:t>are integrated</a:t>
            </a:r>
            <a:br>
              <a:rPr lang="en-US" dirty="0"/>
            </a:br>
            <a:r>
              <a:rPr lang="en-US" dirty="0"/>
              <a:t>throughout the standards.</a:t>
            </a:r>
          </a:p>
        </p:txBody>
      </p:sp>
      <p:sp>
        <p:nvSpPr>
          <p:cNvPr id="24" name="Right Arrow Callout 23"/>
          <p:cNvSpPr/>
          <p:nvPr/>
        </p:nvSpPr>
        <p:spPr>
          <a:xfrm>
            <a:off x="152400" y="1465200"/>
            <a:ext cx="1828800" cy="5334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reading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152400" y="2280000"/>
            <a:ext cx="1828800" cy="533400"/>
          </a:xfrm>
          <a:prstGeom prst="rightArrowCallou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writing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152400" y="4724400"/>
            <a:ext cx="1828800" cy="533400"/>
          </a:xfrm>
          <a:prstGeom prst="rightArrowCallou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technology</a:t>
            </a:r>
            <a:endParaRPr lang="en-US" spc="-1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152400" y="3094800"/>
            <a:ext cx="1828800" cy="533400"/>
          </a:xfrm>
          <a:prstGeom prst="rightArrowCallou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speaking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152400" y="3909600"/>
            <a:ext cx="1828800" cy="533400"/>
          </a:xfrm>
          <a:prstGeom prst="rightArrowCallout">
            <a:avLst/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language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057400" y="3191700"/>
            <a:ext cx="5334000" cy="542100"/>
          </a:xfrm>
        </p:spPr>
        <p:txBody>
          <a:bodyPr/>
          <a:lstStyle/>
          <a:p>
            <a:pPr lvl="0"/>
            <a:r>
              <a:rPr lang="en-US" dirty="0"/>
              <a:t>Inclusion of formal and informal talk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6324600"/>
            <a:ext cx="1981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From CCSS website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44000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44000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358" y="685800"/>
            <a:ext cx="60168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But wait…</a:t>
            </a:r>
            <a:endParaRPr lang="en-US" sz="9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876800"/>
            <a:ext cx="73092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There’s More!</a:t>
            </a:r>
            <a:endParaRPr lang="en-US" sz="9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9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5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Reading</a:t>
            </a:r>
          </a:p>
          <a:p>
            <a:r>
              <a:rPr lang="en-US" dirty="0"/>
              <a:t>Knowledge of domain-specific vocabulary </a:t>
            </a:r>
          </a:p>
          <a:p>
            <a:r>
              <a:rPr lang="en-US" dirty="0"/>
              <a:t>Analyze, evaluate, and differentiate primary and secondary sources </a:t>
            </a:r>
          </a:p>
          <a:p>
            <a:r>
              <a:rPr lang="en-US" dirty="0"/>
              <a:t>Synthesize quantitative and technical information, including facts presented in maps, timelines, flowcharts, or </a:t>
            </a:r>
            <a:r>
              <a:rPr lang="en-US" dirty="0" smtClean="0"/>
              <a:t>diagrams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b="1" dirty="0" smtClean="0"/>
              <a:t>Writing</a:t>
            </a:r>
            <a:endParaRPr lang="en-US" b="1" dirty="0"/>
          </a:p>
          <a:p>
            <a:r>
              <a:rPr lang="en-US" dirty="0"/>
              <a:t>Write arguments on discipline-specific content and informative/explanatory texts</a:t>
            </a:r>
          </a:p>
          <a:p>
            <a:r>
              <a:rPr lang="en-US" dirty="0"/>
              <a:t>Use of data, evidence, and reason to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arguments </a:t>
            </a:r>
            <a:r>
              <a:rPr lang="en-US" dirty="0"/>
              <a:t>and claims </a:t>
            </a:r>
          </a:p>
          <a:p>
            <a:r>
              <a:rPr lang="en-US" dirty="0"/>
              <a:t>Use of domain-specific vocabulary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CCSS </a:t>
            </a:r>
            <a:r>
              <a:rPr lang="en-US" dirty="0"/>
              <a:t>for History/Social Studies, Science, and Technical Subjects</a:t>
            </a:r>
          </a:p>
        </p:txBody>
      </p:sp>
    </p:spTree>
    <p:extLst>
      <p:ext uri="{BB962C8B-B14F-4D97-AF65-F5344CB8AC3E}">
        <p14:creationId xmlns:p14="http://schemas.microsoft.com/office/powerpoint/2010/main" val="28644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558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69600"/>
            <a:ext cx="8251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6629400" cy="457200"/>
          </a:xfrm>
        </p:spPr>
        <p:txBody>
          <a:bodyPr/>
          <a:lstStyle/>
          <a:p>
            <a:pPr lvl="0"/>
            <a:r>
              <a:rPr lang="en-US" dirty="0" smtClean="0"/>
              <a:t>Who will do the realignment work and develop assessments?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057400" y="2343150"/>
            <a:ext cx="6629400" cy="476250"/>
          </a:xfrm>
        </p:spPr>
        <p:txBody>
          <a:bodyPr/>
          <a:lstStyle/>
          <a:p>
            <a:pPr lvl="0"/>
            <a:r>
              <a:rPr lang="en-US" dirty="0" smtClean="0"/>
              <a:t>What steps will be taken to align, implement, and </a:t>
            </a:r>
            <a:r>
              <a:rPr lang="en-US" dirty="0" smtClean="0"/>
              <a:t>assess?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057400" y="3962400"/>
            <a:ext cx="4724400" cy="60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Why use the [forthcoming] state/consortia curricula?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057400" y="4648200"/>
            <a:ext cx="4800600" cy="83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How will this effect classrooms, assessments, adoption of resources, differentiation, etc.?</a:t>
            </a:r>
            <a:endParaRPr lang="en-US" dirty="0"/>
          </a:p>
        </p:txBody>
      </p:sp>
      <p:sp>
        <p:nvSpPr>
          <p:cNvPr id="24" name="Right Arrow Callout 23"/>
          <p:cNvSpPr/>
          <p:nvPr/>
        </p:nvSpPr>
        <p:spPr>
          <a:xfrm>
            <a:off x="152400" y="1465200"/>
            <a:ext cx="1828800" cy="5334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152400" y="2280000"/>
            <a:ext cx="1828800" cy="533400"/>
          </a:xfrm>
          <a:prstGeom prst="rightArrowCallou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152400" y="4724400"/>
            <a:ext cx="1828800" cy="533400"/>
          </a:xfrm>
          <a:prstGeom prst="rightArrowCallou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152400" y="3094800"/>
            <a:ext cx="1828800" cy="533400"/>
          </a:xfrm>
          <a:prstGeom prst="rightArrowCallou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152400" y="3909600"/>
            <a:ext cx="1828800" cy="533400"/>
          </a:xfrm>
          <a:prstGeom prst="rightArrowCallout">
            <a:avLst/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why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057400" y="3124200"/>
            <a:ext cx="6096000" cy="5421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When should you change, considering the assessment schedule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324600"/>
            <a:ext cx="1981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From CCSS website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40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44000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44000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358" y="685800"/>
            <a:ext cx="71598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Except for…</a:t>
            </a:r>
            <a:endParaRPr lang="en-US" sz="9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90734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assessment…</a:t>
            </a:r>
            <a:endParaRPr lang="en-US" sz="9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Core State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990600"/>
            <a:ext cx="7753800" cy="457200"/>
          </a:xfrm>
        </p:spPr>
        <p:txBody>
          <a:bodyPr/>
          <a:lstStyle/>
          <a:p>
            <a:r>
              <a:rPr lang="en-US" dirty="0" smtClean="0"/>
              <a:t>Getting to know the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324600"/>
            <a:ext cx="1981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Fall 2010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0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591"/>
            <a:ext cx="4890040" cy="65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763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2" y="2"/>
            <a:ext cx="4278857" cy="618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2878" r="57823" b="28954"/>
          <a:stretch/>
        </p:blipFill>
        <p:spPr bwMode="auto">
          <a:xfrm>
            <a:off x="2667000" y="2893964"/>
            <a:ext cx="6048703" cy="35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69600"/>
            <a:ext cx="8251200" cy="457200"/>
          </a:xfrm>
        </p:spPr>
        <p:txBody>
          <a:bodyPr/>
          <a:lstStyle/>
          <a:p>
            <a:r>
              <a:rPr lang="en-US" dirty="0" smtClean="0"/>
              <a:t>“Career and College Readiness”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057400" y="1524000"/>
            <a:ext cx="6629400" cy="457200"/>
          </a:xfrm>
        </p:spPr>
        <p:txBody>
          <a:bodyPr/>
          <a:lstStyle/>
          <a:p>
            <a:pPr lvl="0"/>
            <a:r>
              <a:rPr lang="en-US" dirty="0" smtClean="0"/>
              <a:t>Aligned with college and work expectations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057400" y="2343150"/>
            <a:ext cx="6629400" cy="476250"/>
          </a:xfrm>
        </p:spPr>
        <p:txBody>
          <a:bodyPr/>
          <a:lstStyle/>
          <a:p>
            <a:pPr lvl="0"/>
            <a:r>
              <a:rPr lang="en-US" dirty="0" smtClean="0"/>
              <a:t>Clear, understandable, and consistent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057400" y="3962400"/>
            <a:ext cx="4724400" cy="60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Built upon strengths and lessons of current state standards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057400" y="4572000"/>
            <a:ext cx="4800600" cy="838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Informed by other top-performing countries so that all students are prepared to succeed in the global economy</a:t>
            </a:r>
            <a:endParaRPr lang="en-US" dirty="0"/>
          </a:p>
        </p:txBody>
      </p:sp>
      <p:sp>
        <p:nvSpPr>
          <p:cNvPr id="24" name="Right Arrow Callout 23"/>
          <p:cNvSpPr/>
          <p:nvPr/>
        </p:nvSpPr>
        <p:spPr>
          <a:xfrm>
            <a:off x="152400" y="1465200"/>
            <a:ext cx="1828800" cy="5334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aligned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152400" y="2280000"/>
            <a:ext cx="1828800" cy="533400"/>
          </a:xfrm>
          <a:prstGeom prst="rightArrowCallou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clear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152400" y="4724400"/>
            <a:ext cx="1828800" cy="533400"/>
          </a:xfrm>
          <a:prstGeom prst="rightArrowCallou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152400" y="3094800"/>
            <a:ext cx="1828800" cy="533400"/>
          </a:xfrm>
          <a:prstGeom prst="rightArrowCallou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rigorous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152400" y="3909600"/>
            <a:ext cx="1828800" cy="533400"/>
          </a:xfrm>
          <a:prstGeom prst="rightArrowCallout">
            <a:avLst/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better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057400" y="3086100"/>
            <a:ext cx="5334000" cy="838200"/>
          </a:xfrm>
        </p:spPr>
        <p:txBody>
          <a:bodyPr/>
          <a:lstStyle/>
          <a:p>
            <a:pPr lvl="0"/>
            <a:r>
              <a:rPr lang="en-US" dirty="0" smtClean="0"/>
              <a:t>Rigorous content and application of knowledge through higher-order skills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324600"/>
            <a:ext cx="1981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From CCSS website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Grade-Level Standards </a:t>
            </a:r>
          </a:p>
          <a:p>
            <a:r>
              <a:rPr lang="en-US" dirty="0"/>
              <a:t>K-8 grade-by-grade standards organized by domain</a:t>
            </a:r>
          </a:p>
          <a:p>
            <a:r>
              <a:rPr lang="en-US" dirty="0"/>
              <a:t>9-12 high school standards organized by conceptual </a:t>
            </a:r>
            <a:r>
              <a:rPr lang="en-US" dirty="0" smtClean="0"/>
              <a:t>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Standards for Mathematical Practice</a:t>
            </a:r>
          </a:p>
          <a:p>
            <a:r>
              <a:rPr lang="en-US" dirty="0"/>
              <a:t>Describe mathematical “habits of mind” </a:t>
            </a:r>
          </a:p>
          <a:p>
            <a:r>
              <a:rPr lang="en-US" dirty="0"/>
              <a:t>Standards for mathematical proficiency: reasoning, problem solving, modeling, decision making, and engagement </a:t>
            </a:r>
          </a:p>
          <a:p>
            <a:r>
              <a:rPr lang="en-US" dirty="0"/>
              <a:t>Connect with content standards in each grade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CCSS for </a:t>
            </a:r>
            <a:r>
              <a:rPr lang="en-US" dirty="0"/>
              <a:t>Mathematics </a:t>
            </a:r>
          </a:p>
        </p:txBody>
      </p:sp>
    </p:spTree>
    <p:extLst>
      <p:ext uri="{BB962C8B-B14F-4D97-AF65-F5344CB8AC3E}">
        <p14:creationId xmlns:p14="http://schemas.microsoft.com/office/powerpoint/2010/main" val="11426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953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K- 8 standards:</a:t>
            </a:r>
          </a:p>
          <a:p>
            <a:r>
              <a:rPr lang="en-US" dirty="0"/>
              <a:t>The K-5 standards provide students with a solid foundation in whole numbers, addition, subtraction, multiplication, division, fractions and decimals</a:t>
            </a:r>
          </a:p>
          <a:p>
            <a:r>
              <a:rPr lang="en-US" dirty="0"/>
              <a:t>The 6-8 standards describe robust learning in geometry, algebra, and probability and statistics </a:t>
            </a:r>
          </a:p>
          <a:p>
            <a:r>
              <a:rPr lang="en-US" dirty="0"/>
              <a:t>Modeled after the focus of standards from high-performing nations, the standards for grades 7 and 8 include</a:t>
            </a:r>
            <a:r>
              <a:rPr lang="en-US" i="1" dirty="0"/>
              <a:t> significant algebra and geometry content</a:t>
            </a:r>
          </a:p>
          <a:p>
            <a:r>
              <a:rPr lang="en-US" dirty="0"/>
              <a:t>Students who have completed 7th grade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mastered </a:t>
            </a:r>
            <a:r>
              <a:rPr lang="en-US" dirty="0"/>
              <a:t>the content and skills will be </a:t>
            </a:r>
            <a:r>
              <a:rPr lang="en-US" dirty="0" smtClean="0"/>
              <a:t>prepared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algebra, in </a:t>
            </a:r>
            <a:r>
              <a:rPr lang="en-US" i="1" dirty="0"/>
              <a:t>8th grade or after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Mathematics K-8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953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High School </a:t>
            </a:r>
            <a:r>
              <a:rPr lang="en-US" b="1" dirty="0"/>
              <a:t>standards:</a:t>
            </a:r>
          </a:p>
          <a:p>
            <a:r>
              <a:rPr lang="en-US" dirty="0"/>
              <a:t>Call on students to practice applying mathematical ways of thinking to real world issues and challenges</a:t>
            </a:r>
          </a:p>
          <a:p>
            <a:r>
              <a:rPr lang="en-US" dirty="0"/>
              <a:t>Require students to develop a depth of understanding and ability to apply mathematics to novel situations, as college students and employees regularly are called to do</a:t>
            </a:r>
          </a:p>
          <a:p>
            <a:r>
              <a:rPr lang="en-US" dirty="0"/>
              <a:t>Emphasize mathematical modeling, the use of mathematics and statistics to analyze empirical situations, understand them better, and improve decisions </a:t>
            </a:r>
          </a:p>
          <a:p>
            <a:r>
              <a:rPr lang="en-US" dirty="0"/>
              <a:t>Identify the mathematics that all students </a:t>
            </a:r>
            <a:r>
              <a:rPr lang="en-US" dirty="0" smtClean="0"/>
              <a:t>should</a:t>
            </a:r>
            <a:br>
              <a:rPr lang="en-US" dirty="0" smtClean="0"/>
            </a:br>
            <a:r>
              <a:rPr lang="en-US" dirty="0" smtClean="0"/>
              <a:t>study </a:t>
            </a:r>
            <a:r>
              <a:rPr lang="en-US" dirty="0"/>
              <a:t>in order to be college and career ready.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Mathematics 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4800" spc="-8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ompare </a:t>
            </a:r>
            <a:r>
              <a:rPr lang="en-US" sz="4800" spc="-8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high-deductible versus a low-deductible automobile insurance policy using various, but reasonable, chances of having a minor or a major accident.</a:t>
            </a:r>
          </a:p>
        </p:txBody>
      </p:sp>
    </p:spTree>
    <p:extLst>
      <p:ext uri="{BB962C8B-B14F-4D97-AF65-F5344CB8AC3E}">
        <p14:creationId xmlns:p14="http://schemas.microsoft.com/office/powerpoint/2010/main" val="2114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global_desk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4A8C20-2BB2-4ED7-A688-DD1B39834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PM_global_desk</Template>
  <TotalTime>169</TotalTime>
  <Words>999</Words>
  <Application>Microsoft Office PowerPoint</Application>
  <PresentationFormat>On-screen Show (4:3)</PresentationFormat>
  <Paragraphs>177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Segoe UI</vt:lpstr>
      <vt:lpstr>Calibri</vt:lpstr>
      <vt:lpstr>Arial Narrow</vt:lpstr>
      <vt:lpstr>Perpetua</vt:lpstr>
      <vt:lpstr>PM_global_desk</vt:lpstr>
      <vt:lpstr>Common Core State Standards</vt:lpstr>
      <vt:lpstr>PowerPoint Presentation</vt:lpstr>
      <vt:lpstr>PowerPoint Presentation</vt:lpstr>
      <vt:lpstr>PowerPoint Presentation</vt:lpstr>
      <vt:lpstr>Key Features</vt:lpstr>
      <vt:lpstr>CCSS for Mathematics </vt:lpstr>
      <vt:lpstr>Mathematics K-8 </vt:lpstr>
      <vt:lpstr>Mathematics HS </vt:lpstr>
      <vt:lpstr>PowerPoint Presentation</vt:lpstr>
      <vt:lpstr>PowerPoint Presentation</vt:lpstr>
      <vt:lpstr>PowerPoint Presentation</vt:lpstr>
      <vt:lpstr>CCSS for ELA</vt:lpstr>
      <vt:lpstr>Reading Strand</vt:lpstr>
      <vt:lpstr>Being Deliberate About Reading Levels</vt:lpstr>
      <vt:lpstr>Writing Strand</vt:lpstr>
      <vt:lpstr>Speaking and Listening Strand</vt:lpstr>
      <vt:lpstr>Language Strand</vt:lpstr>
      <vt:lpstr>PowerPoint Presentation</vt:lpstr>
      <vt:lpstr>PowerPoint Presentation</vt:lpstr>
      <vt:lpstr>PowerPoint Presentation</vt:lpstr>
      <vt:lpstr>Key Advances</vt:lpstr>
      <vt:lpstr>PowerPoint Presentation</vt:lpstr>
      <vt:lpstr>PowerPoint Presentation</vt:lpstr>
      <vt:lpstr>CCSS for History/Social Studies, Science, and Technical Subjects</vt:lpstr>
      <vt:lpstr>PowerPoint Presentation</vt:lpstr>
      <vt:lpstr>Now what?</vt:lpstr>
      <vt:lpstr>PowerPoint Presentation</vt:lpstr>
      <vt:lpstr>PowerPoint Presentation</vt:lpstr>
      <vt:lpstr>Common Core State Standards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State Standards</dc:title>
  <dc:subject/>
  <dc:creator>Jeff Craig</dc:creator>
  <cp:keywords/>
  <dc:description/>
  <cp:lastModifiedBy>Jeff Craig</cp:lastModifiedBy>
  <cp:revision>24</cp:revision>
  <cp:lastPrinted>2010-11-24T14:49:43Z</cp:lastPrinted>
  <dcterms:created xsi:type="dcterms:W3CDTF">2010-11-22T21:19:12Z</dcterms:created>
  <dcterms:modified xsi:type="dcterms:W3CDTF">2010-11-29T11:33:24Z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TC101857278</vt:lpwstr>
  </property>
</Properties>
</file>