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84" r:id="rId3"/>
  </p:sldMasterIdLst>
  <p:notesMasterIdLst>
    <p:notesMasterId r:id="rId52"/>
  </p:notesMasterIdLst>
  <p:handoutMasterIdLst>
    <p:handoutMasterId r:id="rId53"/>
  </p:handoutMasterIdLst>
  <p:sldIdLst>
    <p:sldId id="256" r:id="rId4"/>
    <p:sldId id="257" r:id="rId5"/>
    <p:sldId id="322" r:id="rId6"/>
    <p:sldId id="451" r:id="rId7"/>
    <p:sldId id="482" r:id="rId8"/>
    <p:sldId id="483" r:id="rId9"/>
    <p:sldId id="278" r:id="rId10"/>
    <p:sldId id="462" r:id="rId11"/>
    <p:sldId id="463" r:id="rId12"/>
    <p:sldId id="279" r:id="rId13"/>
    <p:sldId id="389" r:id="rId14"/>
    <p:sldId id="464" r:id="rId15"/>
    <p:sldId id="285" r:id="rId16"/>
    <p:sldId id="419" r:id="rId17"/>
    <p:sldId id="360" r:id="rId18"/>
    <p:sldId id="484" r:id="rId19"/>
    <p:sldId id="457" r:id="rId20"/>
    <p:sldId id="465" r:id="rId21"/>
    <p:sldId id="466" r:id="rId22"/>
    <p:sldId id="467" r:id="rId23"/>
    <p:sldId id="468" r:id="rId24"/>
    <p:sldId id="469" r:id="rId25"/>
    <p:sldId id="470" r:id="rId26"/>
    <p:sldId id="471" r:id="rId27"/>
    <p:sldId id="472" r:id="rId28"/>
    <p:sldId id="473" r:id="rId29"/>
    <p:sldId id="474" r:id="rId30"/>
    <p:sldId id="475" r:id="rId31"/>
    <p:sldId id="476" r:id="rId32"/>
    <p:sldId id="477" r:id="rId33"/>
    <p:sldId id="478" r:id="rId34"/>
    <p:sldId id="479" r:id="rId35"/>
    <p:sldId id="480" r:id="rId36"/>
    <p:sldId id="485" r:id="rId37"/>
    <p:sldId id="417" r:id="rId38"/>
    <p:sldId id="392" r:id="rId39"/>
    <p:sldId id="481" r:id="rId40"/>
    <p:sldId id="445" r:id="rId41"/>
    <p:sldId id="379" r:id="rId42"/>
    <p:sldId id="486" r:id="rId43"/>
    <p:sldId id="487" r:id="rId44"/>
    <p:sldId id="444" r:id="rId45"/>
    <p:sldId id="326" r:id="rId46"/>
    <p:sldId id="446" r:id="rId47"/>
    <p:sldId id="300" r:id="rId48"/>
    <p:sldId id="460" r:id="rId49"/>
    <p:sldId id="461" r:id="rId50"/>
    <p:sldId id="304" r:id="rId5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6884"/>
    <a:srgbClr val="008FC5"/>
    <a:srgbClr val="3C538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98" autoAdjust="0"/>
    <p:restoredTop sz="86131" autoAdjust="0"/>
  </p:normalViewPr>
  <p:slideViewPr>
    <p:cSldViewPr snapToGrid="0" snapToObjects="1">
      <p:cViewPr>
        <p:scale>
          <a:sx n="70" d="100"/>
          <a:sy n="70" d="100"/>
        </p:scale>
        <p:origin x="-816" y="-6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795F7A-BE04-49E6-B067-075BAE36CAD4}" type="doc">
      <dgm:prSet loTypeId="urn:microsoft.com/office/officeart/2005/8/layout/lProcess2" loCatId="list" qsTypeId="urn:microsoft.com/office/officeart/2005/8/quickstyle/simple5" qsCatId="simple" csTypeId="urn:microsoft.com/office/officeart/2005/8/colors/accent1_2" csCatId="accent1" phldr="1"/>
      <dgm:spPr/>
      <dgm:t>
        <a:bodyPr/>
        <a:lstStyle/>
        <a:p>
          <a:endParaRPr lang="en-US"/>
        </a:p>
      </dgm:t>
    </dgm:pt>
    <dgm:pt modelId="{B0B4A088-CE6A-43E1-AC19-AA5753B070FE}">
      <dgm:prSet phldrT="[Text]"/>
      <dgm:spPr/>
      <dgm:t>
        <a:bodyPr/>
        <a:lstStyle/>
        <a:p>
          <a:r>
            <a:rPr lang="en-US" dirty="0" smtClean="0"/>
            <a:t>New Tech High School</a:t>
          </a:r>
          <a:endParaRPr lang="en-US" dirty="0"/>
        </a:p>
      </dgm:t>
    </dgm:pt>
    <dgm:pt modelId="{6AA00011-BFEE-4343-8D13-A597F659CB1E}" type="parTrans" cxnId="{CD78A286-79C1-4C77-B8C6-EB1EB1951BAB}">
      <dgm:prSet/>
      <dgm:spPr/>
      <dgm:t>
        <a:bodyPr/>
        <a:lstStyle/>
        <a:p>
          <a:endParaRPr lang="en-US"/>
        </a:p>
      </dgm:t>
    </dgm:pt>
    <dgm:pt modelId="{A820E71E-492F-4A3A-8950-EE71DCC965F0}" type="sibTrans" cxnId="{CD78A286-79C1-4C77-B8C6-EB1EB1951BAB}">
      <dgm:prSet/>
      <dgm:spPr/>
      <dgm:t>
        <a:bodyPr/>
        <a:lstStyle/>
        <a:p>
          <a:endParaRPr lang="en-US"/>
        </a:p>
      </dgm:t>
    </dgm:pt>
    <dgm:pt modelId="{15E3CACE-96D5-4A11-8DEA-7F5BBFB31C59}">
      <dgm:prSet phldrT="[Text]"/>
      <dgm:spPr/>
      <dgm:t>
        <a:bodyPr/>
        <a:lstStyle/>
        <a:p>
          <a:r>
            <a:rPr lang="en-US" dirty="0" smtClean="0"/>
            <a:t>Regional</a:t>
          </a:r>
          <a:endParaRPr lang="en-US" dirty="0"/>
        </a:p>
      </dgm:t>
    </dgm:pt>
    <dgm:pt modelId="{D930A7DE-B055-4119-B987-721D0A711A02}" type="parTrans" cxnId="{B78A93B9-77DD-47C5-B64F-67DEF3F27E28}">
      <dgm:prSet/>
      <dgm:spPr/>
      <dgm:t>
        <a:bodyPr/>
        <a:lstStyle/>
        <a:p>
          <a:endParaRPr lang="en-US"/>
        </a:p>
      </dgm:t>
    </dgm:pt>
    <dgm:pt modelId="{F3E7E626-09E1-496F-B8C7-F56F1AB6AC1B}" type="sibTrans" cxnId="{B78A93B9-77DD-47C5-B64F-67DEF3F27E28}">
      <dgm:prSet/>
      <dgm:spPr/>
      <dgm:t>
        <a:bodyPr/>
        <a:lstStyle/>
        <a:p>
          <a:endParaRPr lang="en-US"/>
        </a:p>
      </dgm:t>
    </dgm:pt>
    <dgm:pt modelId="{DA07C296-A53A-4B3F-B810-2FB339E651BB}">
      <dgm:prSet phldrT="[Text]"/>
      <dgm:spPr/>
      <dgm:t>
        <a:bodyPr/>
        <a:lstStyle/>
        <a:p>
          <a:r>
            <a:rPr lang="en-US" dirty="0" smtClean="0"/>
            <a:t>OCM BOCES Programs</a:t>
          </a:r>
          <a:endParaRPr lang="en-US" dirty="0"/>
        </a:p>
      </dgm:t>
    </dgm:pt>
    <dgm:pt modelId="{98E45879-E648-4FFD-9203-BB22F5099C25}" type="parTrans" cxnId="{7DA6D987-6261-4EA0-9D6A-5ADBB19027D6}">
      <dgm:prSet/>
      <dgm:spPr/>
      <dgm:t>
        <a:bodyPr/>
        <a:lstStyle/>
        <a:p>
          <a:endParaRPr lang="en-US"/>
        </a:p>
      </dgm:t>
    </dgm:pt>
    <dgm:pt modelId="{270938EA-A251-4A24-8FBA-46692A959FE3}" type="sibTrans" cxnId="{7DA6D987-6261-4EA0-9D6A-5ADBB19027D6}">
      <dgm:prSet/>
      <dgm:spPr/>
      <dgm:t>
        <a:bodyPr/>
        <a:lstStyle/>
        <a:p>
          <a:endParaRPr lang="en-US"/>
        </a:p>
      </dgm:t>
    </dgm:pt>
    <dgm:pt modelId="{03622AAD-D08A-48E5-B4B6-19CEE9A2C457}">
      <dgm:prSet phldrT="[Text]"/>
      <dgm:spPr/>
      <dgm:t>
        <a:bodyPr/>
        <a:lstStyle/>
        <a:p>
          <a:r>
            <a:rPr lang="en-US" dirty="0" smtClean="0"/>
            <a:t>Alternative Education</a:t>
          </a:r>
          <a:endParaRPr lang="en-US" dirty="0"/>
        </a:p>
      </dgm:t>
    </dgm:pt>
    <dgm:pt modelId="{8C9F428E-F51A-4953-93F5-B6A2FDDD2325}" type="parTrans" cxnId="{981DF9D7-CC4F-4E87-B24B-C4F0B93D5A3E}">
      <dgm:prSet/>
      <dgm:spPr/>
      <dgm:t>
        <a:bodyPr/>
        <a:lstStyle/>
        <a:p>
          <a:endParaRPr lang="en-US"/>
        </a:p>
      </dgm:t>
    </dgm:pt>
    <dgm:pt modelId="{06D6EB88-7ABB-46DE-8F19-3CA04053C068}" type="sibTrans" cxnId="{981DF9D7-CC4F-4E87-B24B-C4F0B93D5A3E}">
      <dgm:prSet/>
      <dgm:spPr/>
      <dgm:t>
        <a:bodyPr/>
        <a:lstStyle/>
        <a:p>
          <a:endParaRPr lang="en-US"/>
        </a:p>
      </dgm:t>
    </dgm:pt>
    <dgm:pt modelId="{AF7E42B4-D60A-4616-8EF0-0B6985807B6A}">
      <dgm:prSet phldrT="[Text]"/>
      <dgm:spPr/>
      <dgm:t>
        <a:bodyPr/>
        <a:lstStyle/>
        <a:p>
          <a:r>
            <a:rPr lang="en-US" dirty="0" smtClean="0"/>
            <a:t>Special Education</a:t>
          </a:r>
          <a:endParaRPr lang="en-US" dirty="0"/>
        </a:p>
      </dgm:t>
    </dgm:pt>
    <dgm:pt modelId="{8EDF1642-5616-4B97-AF57-567A82260245}" type="parTrans" cxnId="{98E18496-3959-4154-BCA4-81138A530F74}">
      <dgm:prSet/>
      <dgm:spPr/>
      <dgm:t>
        <a:bodyPr/>
        <a:lstStyle/>
        <a:p>
          <a:endParaRPr lang="en-US"/>
        </a:p>
      </dgm:t>
    </dgm:pt>
    <dgm:pt modelId="{6232FD72-DFA3-4291-AB2A-7E5625C32519}" type="sibTrans" cxnId="{98E18496-3959-4154-BCA4-81138A530F74}">
      <dgm:prSet/>
      <dgm:spPr/>
      <dgm:t>
        <a:bodyPr/>
        <a:lstStyle/>
        <a:p>
          <a:endParaRPr lang="en-US"/>
        </a:p>
      </dgm:t>
    </dgm:pt>
    <dgm:pt modelId="{738B1193-443A-4A1D-8145-505C46FAAE82}">
      <dgm:prSet phldrT="[Text]"/>
      <dgm:spPr/>
      <dgm:t>
        <a:bodyPr/>
        <a:lstStyle/>
        <a:p>
          <a:r>
            <a:rPr lang="en-US" dirty="0" smtClean="0"/>
            <a:t>District/School-Based</a:t>
          </a:r>
          <a:endParaRPr lang="en-US" dirty="0"/>
        </a:p>
      </dgm:t>
    </dgm:pt>
    <dgm:pt modelId="{90A1FBF6-C047-4090-AA67-BF945B2E00DA}" type="parTrans" cxnId="{E10768FC-EE33-42B8-B08E-BC1DC0532C7D}">
      <dgm:prSet/>
      <dgm:spPr/>
      <dgm:t>
        <a:bodyPr/>
        <a:lstStyle/>
        <a:p>
          <a:endParaRPr lang="en-US"/>
        </a:p>
      </dgm:t>
    </dgm:pt>
    <dgm:pt modelId="{127B2FC7-AD10-4161-B182-868D3772D334}" type="sibTrans" cxnId="{E10768FC-EE33-42B8-B08E-BC1DC0532C7D}">
      <dgm:prSet/>
      <dgm:spPr/>
      <dgm:t>
        <a:bodyPr/>
        <a:lstStyle/>
        <a:p>
          <a:endParaRPr lang="en-US"/>
        </a:p>
      </dgm:t>
    </dgm:pt>
    <dgm:pt modelId="{7726EA1F-609F-4A30-B634-22368272C805}">
      <dgm:prSet phldrT="[Text]"/>
      <dgm:spPr/>
      <dgm:t>
        <a:bodyPr/>
        <a:lstStyle/>
        <a:p>
          <a:r>
            <a:rPr lang="en-US" dirty="0" smtClean="0"/>
            <a:t>Integrated PBL Courses</a:t>
          </a:r>
          <a:endParaRPr lang="en-US" dirty="0"/>
        </a:p>
      </dgm:t>
    </dgm:pt>
    <dgm:pt modelId="{A4EC540E-872D-4370-BAFE-ABB9E5DCEDEC}" type="parTrans" cxnId="{5ED5CFD1-6B38-43DC-813D-4B49044DDE99}">
      <dgm:prSet/>
      <dgm:spPr/>
      <dgm:t>
        <a:bodyPr/>
        <a:lstStyle/>
        <a:p>
          <a:endParaRPr lang="en-US"/>
        </a:p>
      </dgm:t>
    </dgm:pt>
    <dgm:pt modelId="{B236DAA9-6516-49B2-AC7C-E7A89439AAB1}" type="sibTrans" cxnId="{5ED5CFD1-6B38-43DC-813D-4B49044DDE99}">
      <dgm:prSet/>
      <dgm:spPr/>
      <dgm:t>
        <a:bodyPr/>
        <a:lstStyle/>
        <a:p>
          <a:endParaRPr lang="en-US"/>
        </a:p>
      </dgm:t>
    </dgm:pt>
    <dgm:pt modelId="{8C224967-E907-41A5-A5C6-BE1EA52918DF}">
      <dgm:prSet phldrT="[Text]"/>
      <dgm:spPr/>
      <dgm:t>
        <a:bodyPr/>
        <a:lstStyle/>
        <a:p>
          <a:r>
            <a:rPr lang="en-US" dirty="0" smtClean="0"/>
            <a:t>School-</a:t>
          </a:r>
          <a:br>
            <a:rPr lang="en-US" dirty="0" smtClean="0"/>
          </a:br>
          <a:r>
            <a:rPr lang="en-US" dirty="0" smtClean="0"/>
            <a:t>within-a-School</a:t>
          </a:r>
          <a:endParaRPr lang="en-US" dirty="0"/>
        </a:p>
      </dgm:t>
    </dgm:pt>
    <dgm:pt modelId="{1CD74A48-144C-4A67-A515-5766B05DE7AF}" type="parTrans" cxnId="{E840F403-C4BD-4A8F-BF41-CC71BF6C7698}">
      <dgm:prSet/>
      <dgm:spPr/>
      <dgm:t>
        <a:bodyPr/>
        <a:lstStyle/>
        <a:p>
          <a:endParaRPr lang="en-US"/>
        </a:p>
      </dgm:t>
    </dgm:pt>
    <dgm:pt modelId="{BD812FB2-214B-490E-92CC-D49D98CB16AC}" type="sibTrans" cxnId="{E840F403-C4BD-4A8F-BF41-CC71BF6C7698}">
      <dgm:prSet/>
      <dgm:spPr/>
      <dgm:t>
        <a:bodyPr/>
        <a:lstStyle/>
        <a:p>
          <a:endParaRPr lang="en-US"/>
        </a:p>
      </dgm:t>
    </dgm:pt>
    <dgm:pt modelId="{986A6B43-BE83-4938-B2C5-1B7B8B8136F9}" type="pres">
      <dgm:prSet presAssocID="{7B795F7A-BE04-49E6-B067-075BAE36CAD4}" presName="theList" presStyleCnt="0">
        <dgm:presLayoutVars>
          <dgm:dir/>
          <dgm:animLvl val="lvl"/>
          <dgm:resizeHandles val="exact"/>
        </dgm:presLayoutVars>
      </dgm:prSet>
      <dgm:spPr/>
      <dgm:t>
        <a:bodyPr/>
        <a:lstStyle/>
        <a:p>
          <a:endParaRPr lang="en-US"/>
        </a:p>
      </dgm:t>
    </dgm:pt>
    <dgm:pt modelId="{1A5DF7C9-7E9E-4E54-AA68-2D5F9C6D14ED}" type="pres">
      <dgm:prSet presAssocID="{B0B4A088-CE6A-43E1-AC19-AA5753B070FE}" presName="compNode" presStyleCnt="0"/>
      <dgm:spPr/>
    </dgm:pt>
    <dgm:pt modelId="{F4567CED-D56B-442D-8A9A-00FFEDE1361D}" type="pres">
      <dgm:prSet presAssocID="{B0B4A088-CE6A-43E1-AC19-AA5753B070FE}" presName="aNode" presStyleLbl="bgShp" presStyleIdx="0" presStyleCnt="3"/>
      <dgm:spPr/>
      <dgm:t>
        <a:bodyPr/>
        <a:lstStyle/>
        <a:p>
          <a:endParaRPr lang="en-US"/>
        </a:p>
      </dgm:t>
    </dgm:pt>
    <dgm:pt modelId="{C4CBDE6C-B320-4257-B1EF-05F53616A086}" type="pres">
      <dgm:prSet presAssocID="{B0B4A088-CE6A-43E1-AC19-AA5753B070FE}" presName="textNode" presStyleLbl="bgShp" presStyleIdx="0" presStyleCnt="3"/>
      <dgm:spPr/>
      <dgm:t>
        <a:bodyPr/>
        <a:lstStyle/>
        <a:p>
          <a:endParaRPr lang="en-US"/>
        </a:p>
      </dgm:t>
    </dgm:pt>
    <dgm:pt modelId="{8203C983-39A6-4951-A689-76FD716DB27B}" type="pres">
      <dgm:prSet presAssocID="{B0B4A088-CE6A-43E1-AC19-AA5753B070FE}" presName="compChildNode" presStyleCnt="0"/>
      <dgm:spPr/>
    </dgm:pt>
    <dgm:pt modelId="{66EFF7F6-87DB-4DC1-BD95-A603987CA4D0}" type="pres">
      <dgm:prSet presAssocID="{B0B4A088-CE6A-43E1-AC19-AA5753B070FE}" presName="theInnerList" presStyleCnt="0"/>
      <dgm:spPr/>
    </dgm:pt>
    <dgm:pt modelId="{24D0780B-02BC-4063-92C5-762CEA7602C1}" type="pres">
      <dgm:prSet presAssocID="{15E3CACE-96D5-4A11-8DEA-7F5BBFB31C59}" presName="childNode" presStyleLbl="node1" presStyleIdx="0" presStyleCnt="5">
        <dgm:presLayoutVars>
          <dgm:bulletEnabled val="1"/>
        </dgm:presLayoutVars>
      </dgm:prSet>
      <dgm:spPr/>
      <dgm:t>
        <a:bodyPr/>
        <a:lstStyle/>
        <a:p>
          <a:endParaRPr lang="en-US"/>
        </a:p>
      </dgm:t>
    </dgm:pt>
    <dgm:pt modelId="{05367EC5-D262-4CA8-AD6A-B55D1AE36836}" type="pres">
      <dgm:prSet presAssocID="{B0B4A088-CE6A-43E1-AC19-AA5753B070FE}" presName="aSpace" presStyleCnt="0"/>
      <dgm:spPr/>
    </dgm:pt>
    <dgm:pt modelId="{1AD4F6FE-E512-481F-AF92-B7EA8C414B75}" type="pres">
      <dgm:prSet presAssocID="{DA07C296-A53A-4B3F-B810-2FB339E651BB}" presName="compNode" presStyleCnt="0"/>
      <dgm:spPr/>
    </dgm:pt>
    <dgm:pt modelId="{F2F890CB-F360-4C3C-B782-BCC6488BCC18}" type="pres">
      <dgm:prSet presAssocID="{DA07C296-A53A-4B3F-B810-2FB339E651BB}" presName="aNode" presStyleLbl="bgShp" presStyleIdx="1" presStyleCnt="3"/>
      <dgm:spPr/>
      <dgm:t>
        <a:bodyPr/>
        <a:lstStyle/>
        <a:p>
          <a:endParaRPr lang="en-US"/>
        </a:p>
      </dgm:t>
    </dgm:pt>
    <dgm:pt modelId="{4D31BCA0-C8DD-4D51-95FA-78FFAF6CC42C}" type="pres">
      <dgm:prSet presAssocID="{DA07C296-A53A-4B3F-B810-2FB339E651BB}" presName="textNode" presStyleLbl="bgShp" presStyleIdx="1" presStyleCnt="3"/>
      <dgm:spPr/>
      <dgm:t>
        <a:bodyPr/>
        <a:lstStyle/>
        <a:p>
          <a:endParaRPr lang="en-US"/>
        </a:p>
      </dgm:t>
    </dgm:pt>
    <dgm:pt modelId="{19371445-EC5B-4457-8783-4CA53F785988}" type="pres">
      <dgm:prSet presAssocID="{DA07C296-A53A-4B3F-B810-2FB339E651BB}" presName="compChildNode" presStyleCnt="0"/>
      <dgm:spPr/>
    </dgm:pt>
    <dgm:pt modelId="{365229EB-0D05-47F7-A32C-E5EB43CC1C71}" type="pres">
      <dgm:prSet presAssocID="{DA07C296-A53A-4B3F-B810-2FB339E651BB}" presName="theInnerList" presStyleCnt="0"/>
      <dgm:spPr/>
    </dgm:pt>
    <dgm:pt modelId="{AD8DB558-52F6-409E-B32D-EC6917C2022F}" type="pres">
      <dgm:prSet presAssocID="{03622AAD-D08A-48E5-B4B6-19CEE9A2C457}" presName="childNode" presStyleLbl="node1" presStyleIdx="1" presStyleCnt="5">
        <dgm:presLayoutVars>
          <dgm:bulletEnabled val="1"/>
        </dgm:presLayoutVars>
      </dgm:prSet>
      <dgm:spPr/>
      <dgm:t>
        <a:bodyPr/>
        <a:lstStyle/>
        <a:p>
          <a:endParaRPr lang="en-US"/>
        </a:p>
      </dgm:t>
    </dgm:pt>
    <dgm:pt modelId="{89CFA3C6-625D-4045-BADB-AE087FEE0EF6}" type="pres">
      <dgm:prSet presAssocID="{03622AAD-D08A-48E5-B4B6-19CEE9A2C457}" presName="aSpace2" presStyleCnt="0"/>
      <dgm:spPr/>
    </dgm:pt>
    <dgm:pt modelId="{E0A8B9D5-4B8A-481C-9161-36DDAAABBE4D}" type="pres">
      <dgm:prSet presAssocID="{AF7E42B4-D60A-4616-8EF0-0B6985807B6A}" presName="childNode" presStyleLbl="node1" presStyleIdx="2" presStyleCnt="5">
        <dgm:presLayoutVars>
          <dgm:bulletEnabled val="1"/>
        </dgm:presLayoutVars>
      </dgm:prSet>
      <dgm:spPr/>
      <dgm:t>
        <a:bodyPr/>
        <a:lstStyle/>
        <a:p>
          <a:endParaRPr lang="en-US"/>
        </a:p>
      </dgm:t>
    </dgm:pt>
    <dgm:pt modelId="{AB123D44-7348-49F7-9096-2343C874B9D3}" type="pres">
      <dgm:prSet presAssocID="{DA07C296-A53A-4B3F-B810-2FB339E651BB}" presName="aSpace" presStyleCnt="0"/>
      <dgm:spPr/>
    </dgm:pt>
    <dgm:pt modelId="{56AAB5E6-4DAC-4453-A4C4-67C8A8163C36}" type="pres">
      <dgm:prSet presAssocID="{738B1193-443A-4A1D-8145-505C46FAAE82}" presName="compNode" presStyleCnt="0"/>
      <dgm:spPr/>
    </dgm:pt>
    <dgm:pt modelId="{31C3F820-0901-425D-8FCD-EEE0B47AC6AD}" type="pres">
      <dgm:prSet presAssocID="{738B1193-443A-4A1D-8145-505C46FAAE82}" presName="aNode" presStyleLbl="bgShp" presStyleIdx="2" presStyleCnt="3"/>
      <dgm:spPr/>
      <dgm:t>
        <a:bodyPr/>
        <a:lstStyle/>
        <a:p>
          <a:endParaRPr lang="en-US"/>
        </a:p>
      </dgm:t>
    </dgm:pt>
    <dgm:pt modelId="{7198E9DC-875F-4BE2-817D-B13776C1B0B9}" type="pres">
      <dgm:prSet presAssocID="{738B1193-443A-4A1D-8145-505C46FAAE82}" presName="textNode" presStyleLbl="bgShp" presStyleIdx="2" presStyleCnt="3"/>
      <dgm:spPr/>
      <dgm:t>
        <a:bodyPr/>
        <a:lstStyle/>
        <a:p>
          <a:endParaRPr lang="en-US"/>
        </a:p>
      </dgm:t>
    </dgm:pt>
    <dgm:pt modelId="{12E5F7C9-5046-491B-8E3E-C8233F280405}" type="pres">
      <dgm:prSet presAssocID="{738B1193-443A-4A1D-8145-505C46FAAE82}" presName="compChildNode" presStyleCnt="0"/>
      <dgm:spPr/>
    </dgm:pt>
    <dgm:pt modelId="{4839C975-5B7D-40AB-9E8E-D167FE52D4AD}" type="pres">
      <dgm:prSet presAssocID="{738B1193-443A-4A1D-8145-505C46FAAE82}" presName="theInnerList" presStyleCnt="0"/>
      <dgm:spPr/>
    </dgm:pt>
    <dgm:pt modelId="{FB4750C2-7BBE-49DE-BEC7-C1503DD3ADE9}" type="pres">
      <dgm:prSet presAssocID="{7726EA1F-609F-4A30-B634-22368272C805}" presName="childNode" presStyleLbl="node1" presStyleIdx="3" presStyleCnt="5">
        <dgm:presLayoutVars>
          <dgm:bulletEnabled val="1"/>
        </dgm:presLayoutVars>
      </dgm:prSet>
      <dgm:spPr/>
      <dgm:t>
        <a:bodyPr/>
        <a:lstStyle/>
        <a:p>
          <a:endParaRPr lang="en-US"/>
        </a:p>
      </dgm:t>
    </dgm:pt>
    <dgm:pt modelId="{3717B387-03C8-48CE-A9F2-0122A7A3E41E}" type="pres">
      <dgm:prSet presAssocID="{7726EA1F-609F-4A30-B634-22368272C805}" presName="aSpace2" presStyleCnt="0"/>
      <dgm:spPr/>
    </dgm:pt>
    <dgm:pt modelId="{B86FED4C-1FBE-43DE-85B3-387D00E8EB31}" type="pres">
      <dgm:prSet presAssocID="{8C224967-E907-41A5-A5C6-BE1EA52918DF}" presName="childNode" presStyleLbl="node1" presStyleIdx="4" presStyleCnt="5">
        <dgm:presLayoutVars>
          <dgm:bulletEnabled val="1"/>
        </dgm:presLayoutVars>
      </dgm:prSet>
      <dgm:spPr/>
      <dgm:t>
        <a:bodyPr/>
        <a:lstStyle/>
        <a:p>
          <a:endParaRPr lang="en-US"/>
        </a:p>
      </dgm:t>
    </dgm:pt>
  </dgm:ptLst>
  <dgm:cxnLst>
    <dgm:cxn modelId="{B05FC587-CF40-447F-A94B-02E6BA744E07}" type="presOf" srcId="{AF7E42B4-D60A-4616-8EF0-0B6985807B6A}" destId="{E0A8B9D5-4B8A-481C-9161-36DDAAABBE4D}" srcOrd="0" destOrd="0" presId="urn:microsoft.com/office/officeart/2005/8/layout/lProcess2"/>
    <dgm:cxn modelId="{E840F403-C4BD-4A8F-BF41-CC71BF6C7698}" srcId="{738B1193-443A-4A1D-8145-505C46FAAE82}" destId="{8C224967-E907-41A5-A5C6-BE1EA52918DF}" srcOrd="1" destOrd="0" parTransId="{1CD74A48-144C-4A67-A515-5766B05DE7AF}" sibTransId="{BD812FB2-214B-490E-92CC-D49D98CB16AC}"/>
    <dgm:cxn modelId="{8A9E2B73-C836-4F06-AB80-93562F996194}" type="presOf" srcId="{B0B4A088-CE6A-43E1-AC19-AA5753B070FE}" destId="{F4567CED-D56B-442D-8A9A-00FFEDE1361D}" srcOrd="0" destOrd="0" presId="urn:microsoft.com/office/officeart/2005/8/layout/lProcess2"/>
    <dgm:cxn modelId="{5ED5CFD1-6B38-43DC-813D-4B49044DDE99}" srcId="{738B1193-443A-4A1D-8145-505C46FAAE82}" destId="{7726EA1F-609F-4A30-B634-22368272C805}" srcOrd="0" destOrd="0" parTransId="{A4EC540E-872D-4370-BAFE-ABB9E5DCEDEC}" sibTransId="{B236DAA9-6516-49B2-AC7C-E7A89439AAB1}"/>
    <dgm:cxn modelId="{981DF9D7-CC4F-4E87-B24B-C4F0B93D5A3E}" srcId="{DA07C296-A53A-4B3F-B810-2FB339E651BB}" destId="{03622AAD-D08A-48E5-B4B6-19CEE9A2C457}" srcOrd="0" destOrd="0" parTransId="{8C9F428E-F51A-4953-93F5-B6A2FDDD2325}" sibTransId="{06D6EB88-7ABB-46DE-8F19-3CA04053C068}"/>
    <dgm:cxn modelId="{BC051270-494A-4B87-8A88-1969F80B5C3B}" type="presOf" srcId="{B0B4A088-CE6A-43E1-AC19-AA5753B070FE}" destId="{C4CBDE6C-B320-4257-B1EF-05F53616A086}" srcOrd="1" destOrd="0" presId="urn:microsoft.com/office/officeart/2005/8/layout/lProcess2"/>
    <dgm:cxn modelId="{DB0E4D56-6678-4793-AE90-A9D51334D8A7}" type="presOf" srcId="{8C224967-E907-41A5-A5C6-BE1EA52918DF}" destId="{B86FED4C-1FBE-43DE-85B3-387D00E8EB31}" srcOrd="0" destOrd="0" presId="urn:microsoft.com/office/officeart/2005/8/layout/lProcess2"/>
    <dgm:cxn modelId="{5FDA8D0B-13FA-43AC-AD9F-E33D66A607B7}" type="presOf" srcId="{15E3CACE-96D5-4A11-8DEA-7F5BBFB31C59}" destId="{24D0780B-02BC-4063-92C5-762CEA7602C1}" srcOrd="0" destOrd="0" presId="urn:microsoft.com/office/officeart/2005/8/layout/lProcess2"/>
    <dgm:cxn modelId="{113DCAB9-5A68-4172-9048-F0A18D51AD88}" type="presOf" srcId="{738B1193-443A-4A1D-8145-505C46FAAE82}" destId="{31C3F820-0901-425D-8FCD-EEE0B47AC6AD}" srcOrd="0" destOrd="0" presId="urn:microsoft.com/office/officeart/2005/8/layout/lProcess2"/>
    <dgm:cxn modelId="{7DA6D987-6261-4EA0-9D6A-5ADBB19027D6}" srcId="{7B795F7A-BE04-49E6-B067-075BAE36CAD4}" destId="{DA07C296-A53A-4B3F-B810-2FB339E651BB}" srcOrd="1" destOrd="0" parTransId="{98E45879-E648-4FFD-9203-BB22F5099C25}" sibTransId="{270938EA-A251-4A24-8FBA-46692A959FE3}"/>
    <dgm:cxn modelId="{73E02575-BAD0-43F8-B614-3B1BAEE296BA}" type="presOf" srcId="{03622AAD-D08A-48E5-B4B6-19CEE9A2C457}" destId="{AD8DB558-52F6-409E-B32D-EC6917C2022F}" srcOrd="0" destOrd="0" presId="urn:microsoft.com/office/officeart/2005/8/layout/lProcess2"/>
    <dgm:cxn modelId="{D1A89A65-3DB7-4436-9479-6490B5363AFE}" type="presOf" srcId="{738B1193-443A-4A1D-8145-505C46FAAE82}" destId="{7198E9DC-875F-4BE2-817D-B13776C1B0B9}" srcOrd="1" destOrd="0" presId="urn:microsoft.com/office/officeart/2005/8/layout/lProcess2"/>
    <dgm:cxn modelId="{CD78A286-79C1-4C77-B8C6-EB1EB1951BAB}" srcId="{7B795F7A-BE04-49E6-B067-075BAE36CAD4}" destId="{B0B4A088-CE6A-43E1-AC19-AA5753B070FE}" srcOrd="0" destOrd="0" parTransId="{6AA00011-BFEE-4343-8D13-A597F659CB1E}" sibTransId="{A820E71E-492F-4A3A-8950-EE71DCC965F0}"/>
    <dgm:cxn modelId="{E10768FC-EE33-42B8-B08E-BC1DC0532C7D}" srcId="{7B795F7A-BE04-49E6-B067-075BAE36CAD4}" destId="{738B1193-443A-4A1D-8145-505C46FAAE82}" srcOrd="2" destOrd="0" parTransId="{90A1FBF6-C047-4090-AA67-BF945B2E00DA}" sibTransId="{127B2FC7-AD10-4161-B182-868D3772D334}"/>
    <dgm:cxn modelId="{98E18496-3959-4154-BCA4-81138A530F74}" srcId="{DA07C296-A53A-4B3F-B810-2FB339E651BB}" destId="{AF7E42B4-D60A-4616-8EF0-0B6985807B6A}" srcOrd="1" destOrd="0" parTransId="{8EDF1642-5616-4B97-AF57-567A82260245}" sibTransId="{6232FD72-DFA3-4291-AB2A-7E5625C32519}"/>
    <dgm:cxn modelId="{7BA95FB8-9FB5-4DAC-AE34-3F40641438D1}" type="presOf" srcId="{DA07C296-A53A-4B3F-B810-2FB339E651BB}" destId="{4D31BCA0-C8DD-4D51-95FA-78FFAF6CC42C}" srcOrd="1" destOrd="0" presId="urn:microsoft.com/office/officeart/2005/8/layout/lProcess2"/>
    <dgm:cxn modelId="{087752FB-E068-4E0B-9EAA-9F25356E15F1}" type="presOf" srcId="{DA07C296-A53A-4B3F-B810-2FB339E651BB}" destId="{F2F890CB-F360-4C3C-B782-BCC6488BCC18}" srcOrd="0" destOrd="0" presId="urn:microsoft.com/office/officeart/2005/8/layout/lProcess2"/>
    <dgm:cxn modelId="{45BD83DA-19DF-4A7E-BE8B-BE70BB97E6DD}" type="presOf" srcId="{7B795F7A-BE04-49E6-B067-075BAE36CAD4}" destId="{986A6B43-BE83-4938-B2C5-1B7B8B8136F9}" srcOrd="0" destOrd="0" presId="urn:microsoft.com/office/officeart/2005/8/layout/lProcess2"/>
    <dgm:cxn modelId="{6E1ACB02-B4BF-4EE0-AF39-117A13B9A0FB}" type="presOf" srcId="{7726EA1F-609F-4A30-B634-22368272C805}" destId="{FB4750C2-7BBE-49DE-BEC7-C1503DD3ADE9}" srcOrd="0" destOrd="0" presId="urn:microsoft.com/office/officeart/2005/8/layout/lProcess2"/>
    <dgm:cxn modelId="{B78A93B9-77DD-47C5-B64F-67DEF3F27E28}" srcId="{B0B4A088-CE6A-43E1-AC19-AA5753B070FE}" destId="{15E3CACE-96D5-4A11-8DEA-7F5BBFB31C59}" srcOrd="0" destOrd="0" parTransId="{D930A7DE-B055-4119-B987-721D0A711A02}" sibTransId="{F3E7E626-09E1-496F-B8C7-F56F1AB6AC1B}"/>
    <dgm:cxn modelId="{F69C6CAE-DFEF-4AF9-AD70-BDA044C42260}" type="presParOf" srcId="{986A6B43-BE83-4938-B2C5-1B7B8B8136F9}" destId="{1A5DF7C9-7E9E-4E54-AA68-2D5F9C6D14ED}" srcOrd="0" destOrd="0" presId="urn:microsoft.com/office/officeart/2005/8/layout/lProcess2"/>
    <dgm:cxn modelId="{293E19BA-BFBC-4B58-8D79-E607F5942B88}" type="presParOf" srcId="{1A5DF7C9-7E9E-4E54-AA68-2D5F9C6D14ED}" destId="{F4567CED-D56B-442D-8A9A-00FFEDE1361D}" srcOrd="0" destOrd="0" presId="urn:microsoft.com/office/officeart/2005/8/layout/lProcess2"/>
    <dgm:cxn modelId="{5812AE78-36F6-4FFC-BCF2-79B1C050C089}" type="presParOf" srcId="{1A5DF7C9-7E9E-4E54-AA68-2D5F9C6D14ED}" destId="{C4CBDE6C-B320-4257-B1EF-05F53616A086}" srcOrd="1" destOrd="0" presId="urn:microsoft.com/office/officeart/2005/8/layout/lProcess2"/>
    <dgm:cxn modelId="{A421DB69-0AD4-46E5-AB17-5E7DEE197C14}" type="presParOf" srcId="{1A5DF7C9-7E9E-4E54-AA68-2D5F9C6D14ED}" destId="{8203C983-39A6-4951-A689-76FD716DB27B}" srcOrd="2" destOrd="0" presId="urn:microsoft.com/office/officeart/2005/8/layout/lProcess2"/>
    <dgm:cxn modelId="{D172E63B-C44F-44C7-8EE8-D62D1B61C96E}" type="presParOf" srcId="{8203C983-39A6-4951-A689-76FD716DB27B}" destId="{66EFF7F6-87DB-4DC1-BD95-A603987CA4D0}" srcOrd="0" destOrd="0" presId="urn:microsoft.com/office/officeart/2005/8/layout/lProcess2"/>
    <dgm:cxn modelId="{6D6D99B0-6F63-4EFD-AE9B-FB6AC93E28C2}" type="presParOf" srcId="{66EFF7F6-87DB-4DC1-BD95-A603987CA4D0}" destId="{24D0780B-02BC-4063-92C5-762CEA7602C1}" srcOrd="0" destOrd="0" presId="urn:microsoft.com/office/officeart/2005/8/layout/lProcess2"/>
    <dgm:cxn modelId="{9032B2B6-06B3-4A7F-9F55-2A34C1536FF2}" type="presParOf" srcId="{986A6B43-BE83-4938-B2C5-1B7B8B8136F9}" destId="{05367EC5-D262-4CA8-AD6A-B55D1AE36836}" srcOrd="1" destOrd="0" presId="urn:microsoft.com/office/officeart/2005/8/layout/lProcess2"/>
    <dgm:cxn modelId="{DFD98D4B-0757-409B-90BD-A9827E8BBFAE}" type="presParOf" srcId="{986A6B43-BE83-4938-B2C5-1B7B8B8136F9}" destId="{1AD4F6FE-E512-481F-AF92-B7EA8C414B75}" srcOrd="2" destOrd="0" presId="urn:microsoft.com/office/officeart/2005/8/layout/lProcess2"/>
    <dgm:cxn modelId="{31F374A7-F0AD-49F0-85BE-B23694D28DD4}" type="presParOf" srcId="{1AD4F6FE-E512-481F-AF92-B7EA8C414B75}" destId="{F2F890CB-F360-4C3C-B782-BCC6488BCC18}" srcOrd="0" destOrd="0" presId="urn:microsoft.com/office/officeart/2005/8/layout/lProcess2"/>
    <dgm:cxn modelId="{80BCAB58-DFF7-4564-AF8D-DF3734A42344}" type="presParOf" srcId="{1AD4F6FE-E512-481F-AF92-B7EA8C414B75}" destId="{4D31BCA0-C8DD-4D51-95FA-78FFAF6CC42C}" srcOrd="1" destOrd="0" presId="urn:microsoft.com/office/officeart/2005/8/layout/lProcess2"/>
    <dgm:cxn modelId="{A0E4077C-7192-42FB-9B2E-ACB899D382FC}" type="presParOf" srcId="{1AD4F6FE-E512-481F-AF92-B7EA8C414B75}" destId="{19371445-EC5B-4457-8783-4CA53F785988}" srcOrd="2" destOrd="0" presId="urn:microsoft.com/office/officeart/2005/8/layout/lProcess2"/>
    <dgm:cxn modelId="{8EE12735-DBC7-4E61-A028-9DE71F6C4B78}" type="presParOf" srcId="{19371445-EC5B-4457-8783-4CA53F785988}" destId="{365229EB-0D05-47F7-A32C-E5EB43CC1C71}" srcOrd="0" destOrd="0" presId="urn:microsoft.com/office/officeart/2005/8/layout/lProcess2"/>
    <dgm:cxn modelId="{DAE10639-C3D4-422E-90FB-FB58A247C81D}" type="presParOf" srcId="{365229EB-0D05-47F7-A32C-E5EB43CC1C71}" destId="{AD8DB558-52F6-409E-B32D-EC6917C2022F}" srcOrd="0" destOrd="0" presId="urn:microsoft.com/office/officeart/2005/8/layout/lProcess2"/>
    <dgm:cxn modelId="{7CE23130-4B06-49CF-917A-64060F74950C}" type="presParOf" srcId="{365229EB-0D05-47F7-A32C-E5EB43CC1C71}" destId="{89CFA3C6-625D-4045-BADB-AE087FEE0EF6}" srcOrd="1" destOrd="0" presId="urn:microsoft.com/office/officeart/2005/8/layout/lProcess2"/>
    <dgm:cxn modelId="{1BB1D55B-BE8D-497F-81CA-E9BEF3D98592}" type="presParOf" srcId="{365229EB-0D05-47F7-A32C-E5EB43CC1C71}" destId="{E0A8B9D5-4B8A-481C-9161-36DDAAABBE4D}" srcOrd="2" destOrd="0" presId="urn:microsoft.com/office/officeart/2005/8/layout/lProcess2"/>
    <dgm:cxn modelId="{5392214C-F31F-4F27-BC9C-9909D09C0098}" type="presParOf" srcId="{986A6B43-BE83-4938-B2C5-1B7B8B8136F9}" destId="{AB123D44-7348-49F7-9096-2343C874B9D3}" srcOrd="3" destOrd="0" presId="urn:microsoft.com/office/officeart/2005/8/layout/lProcess2"/>
    <dgm:cxn modelId="{02571D54-9EF9-431D-91DD-76FF5BCE6540}" type="presParOf" srcId="{986A6B43-BE83-4938-B2C5-1B7B8B8136F9}" destId="{56AAB5E6-4DAC-4453-A4C4-67C8A8163C36}" srcOrd="4" destOrd="0" presId="urn:microsoft.com/office/officeart/2005/8/layout/lProcess2"/>
    <dgm:cxn modelId="{F27E4EBC-78AC-49B0-9477-81E1991A3CD1}" type="presParOf" srcId="{56AAB5E6-4DAC-4453-A4C4-67C8A8163C36}" destId="{31C3F820-0901-425D-8FCD-EEE0B47AC6AD}" srcOrd="0" destOrd="0" presId="urn:microsoft.com/office/officeart/2005/8/layout/lProcess2"/>
    <dgm:cxn modelId="{F7740EC3-48D3-4DF1-AE80-88DC464C6063}" type="presParOf" srcId="{56AAB5E6-4DAC-4453-A4C4-67C8A8163C36}" destId="{7198E9DC-875F-4BE2-817D-B13776C1B0B9}" srcOrd="1" destOrd="0" presId="urn:microsoft.com/office/officeart/2005/8/layout/lProcess2"/>
    <dgm:cxn modelId="{675D378F-6E65-4C25-86E8-1BC2897EEA2A}" type="presParOf" srcId="{56AAB5E6-4DAC-4453-A4C4-67C8A8163C36}" destId="{12E5F7C9-5046-491B-8E3E-C8233F280405}" srcOrd="2" destOrd="0" presId="urn:microsoft.com/office/officeart/2005/8/layout/lProcess2"/>
    <dgm:cxn modelId="{97C0AB5D-C2B9-472E-83D9-86C8F1E2990A}" type="presParOf" srcId="{12E5F7C9-5046-491B-8E3E-C8233F280405}" destId="{4839C975-5B7D-40AB-9E8E-D167FE52D4AD}" srcOrd="0" destOrd="0" presId="urn:microsoft.com/office/officeart/2005/8/layout/lProcess2"/>
    <dgm:cxn modelId="{856C3F90-EFF9-404C-AFAD-080BF977B173}" type="presParOf" srcId="{4839C975-5B7D-40AB-9E8E-D167FE52D4AD}" destId="{FB4750C2-7BBE-49DE-BEC7-C1503DD3ADE9}" srcOrd="0" destOrd="0" presId="urn:microsoft.com/office/officeart/2005/8/layout/lProcess2"/>
    <dgm:cxn modelId="{5C3E7CB2-573E-414F-A66C-EFBADDBCDD9F}" type="presParOf" srcId="{4839C975-5B7D-40AB-9E8E-D167FE52D4AD}" destId="{3717B387-03C8-48CE-A9F2-0122A7A3E41E}" srcOrd="1" destOrd="0" presId="urn:microsoft.com/office/officeart/2005/8/layout/lProcess2"/>
    <dgm:cxn modelId="{34086E12-65CD-45C0-BAB3-F8D06839F831}" type="presParOf" srcId="{4839C975-5B7D-40AB-9E8E-D167FE52D4AD}" destId="{B86FED4C-1FBE-43DE-85B3-387D00E8EB31}"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67CED-D56B-442D-8A9A-00FFEDE1361D}">
      <dsp:nvSpPr>
        <dsp:cNvPr id="0" name=""/>
        <dsp:cNvSpPr/>
      </dsp:nvSpPr>
      <dsp:spPr>
        <a:xfrm>
          <a:off x="562" y="0"/>
          <a:ext cx="1463166" cy="2942168"/>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New Tech High School</a:t>
          </a:r>
          <a:endParaRPr lang="en-US" sz="1600" kern="1200" dirty="0"/>
        </a:p>
      </dsp:txBody>
      <dsp:txXfrm>
        <a:off x="562" y="0"/>
        <a:ext cx="1463166" cy="882650"/>
      </dsp:txXfrm>
    </dsp:sp>
    <dsp:sp modelId="{24D0780B-02BC-4063-92C5-762CEA7602C1}">
      <dsp:nvSpPr>
        <dsp:cNvPr id="0" name=""/>
        <dsp:cNvSpPr/>
      </dsp:nvSpPr>
      <dsp:spPr>
        <a:xfrm>
          <a:off x="146879" y="882650"/>
          <a:ext cx="1170533" cy="191240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Regional</a:t>
          </a:r>
          <a:endParaRPr lang="en-US" sz="1800" kern="1200" dirty="0"/>
        </a:p>
      </dsp:txBody>
      <dsp:txXfrm>
        <a:off x="181163" y="916934"/>
        <a:ext cx="1101965" cy="1843841"/>
      </dsp:txXfrm>
    </dsp:sp>
    <dsp:sp modelId="{F2F890CB-F360-4C3C-B782-BCC6488BCC18}">
      <dsp:nvSpPr>
        <dsp:cNvPr id="0" name=""/>
        <dsp:cNvSpPr/>
      </dsp:nvSpPr>
      <dsp:spPr>
        <a:xfrm>
          <a:off x="1573466" y="0"/>
          <a:ext cx="1463166" cy="2942168"/>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OCM BOCES Programs</a:t>
          </a:r>
          <a:endParaRPr lang="en-US" sz="1600" kern="1200" dirty="0"/>
        </a:p>
      </dsp:txBody>
      <dsp:txXfrm>
        <a:off x="1573466" y="0"/>
        <a:ext cx="1463166" cy="882650"/>
      </dsp:txXfrm>
    </dsp:sp>
    <dsp:sp modelId="{AD8DB558-52F6-409E-B32D-EC6917C2022F}">
      <dsp:nvSpPr>
        <dsp:cNvPr id="0" name=""/>
        <dsp:cNvSpPr/>
      </dsp:nvSpPr>
      <dsp:spPr>
        <a:xfrm>
          <a:off x="1719783" y="883512"/>
          <a:ext cx="1170533" cy="88710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Alternative Education</a:t>
          </a:r>
          <a:endParaRPr lang="en-US" sz="1800" kern="1200" dirty="0"/>
        </a:p>
      </dsp:txBody>
      <dsp:txXfrm>
        <a:off x="1745765" y="909494"/>
        <a:ext cx="1118569" cy="835139"/>
      </dsp:txXfrm>
    </dsp:sp>
    <dsp:sp modelId="{E0A8B9D5-4B8A-481C-9161-36DDAAABBE4D}">
      <dsp:nvSpPr>
        <dsp:cNvPr id="0" name=""/>
        <dsp:cNvSpPr/>
      </dsp:nvSpPr>
      <dsp:spPr>
        <a:xfrm>
          <a:off x="1719783" y="1907093"/>
          <a:ext cx="1170533" cy="88710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Special Education</a:t>
          </a:r>
          <a:endParaRPr lang="en-US" sz="1800" kern="1200" dirty="0"/>
        </a:p>
      </dsp:txBody>
      <dsp:txXfrm>
        <a:off x="1745765" y="1933075"/>
        <a:ext cx="1118569" cy="835139"/>
      </dsp:txXfrm>
    </dsp:sp>
    <dsp:sp modelId="{31C3F820-0901-425D-8FCD-EEE0B47AC6AD}">
      <dsp:nvSpPr>
        <dsp:cNvPr id="0" name=""/>
        <dsp:cNvSpPr/>
      </dsp:nvSpPr>
      <dsp:spPr>
        <a:xfrm>
          <a:off x="3146370" y="0"/>
          <a:ext cx="1463166" cy="2942168"/>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District/School-Based</a:t>
          </a:r>
          <a:endParaRPr lang="en-US" sz="1600" kern="1200" dirty="0"/>
        </a:p>
      </dsp:txBody>
      <dsp:txXfrm>
        <a:off x="3146370" y="0"/>
        <a:ext cx="1463166" cy="882650"/>
      </dsp:txXfrm>
    </dsp:sp>
    <dsp:sp modelId="{FB4750C2-7BBE-49DE-BEC7-C1503DD3ADE9}">
      <dsp:nvSpPr>
        <dsp:cNvPr id="0" name=""/>
        <dsp:cNvSpPr/>
      </dsp:nvSpPr>
      <dsp:spPr>
        <a:xfrm>
          <a:off x="3292687" y="883512"/>
          <a:ext cx="1170533" cy="88710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Integrated PBL Courses</a:t>
          </a:r>
          <a:endParaRPr lang="en-US" sz="1800" kern="1200" dirty="0"/>
        </a:p>
      </dsp:txBody>
      <dsp:txXfrm>
        <a:off x="3318669" y="909494"/>
        <a:ext cx="1118569" cy="835139"/>
      </dsp:txXfrm>
    </dsp:sp>
    <dsp:sp modelId="{B86FED4C-1FBE-43DE-85B3-387D00E8EB31}">
      <dsp:nvSpPr>
        <dsp:cNvPr id="0" name=""/>
        <dsp:cNvSpPr/>
      </dsp:nvSpPr>
      <dsp:spPr>
        <a:xfrm>
          <a:off x="3292687" y="1907093"/>
          <a:ext cx="1170533" cy="88710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School-</a:t>
          </a:r>
          <a:br>
            <a:rPr lang="en-US" sz="1800" kern="1200" dirty="0" smtClean="0"/>
          </a:br>
          <a:r>
            <a:rPr lang="en-US" sz="1800" kern="1200" dirty="0" smtClean="0"/>
            <a:t>within-a-School</a:t>
          </a:r>
          <a:endParaRPr lang="en-US" sz="1800" kern="1200" dirty="0"/>
        </a:p>
      </dsp:txBody>
      <dsp:txXfrm>
        <a:off x="3318669" y="1933075"/>
        <a:ext cx="1118569" cy="83513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B87B02C-B21B-4BF0-AE9C-BF7BFFED64FA}" type="datetimeFigureOut">
              <a:rPr lang="en-US" smtClean="0"/>
              <a:t>5/15/2013</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EA955AC-4B03-4A78-A9E2-A36BAA9743E0}" type="slidenum">
              <a:rPr lang="en-US" smtClean="0"/>
              <a:t>‹#›</a:t>
            </a:fld>
            <a:endParaRPr lang="en-US" dirty="0"/>
          </a:p>
        </p:txBody>
      </p:sp>
    </p:spTree>
    <p:extLst>
      <p:ext uri="{BB962C8B-B14F-4D97-AF65-F5344CB8AC3E}">
        <p14:creationId xmlns:p14="http://schemas.microsoft.com/office/powerpoint/2010/main" val="20156938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DD0274B-D6C0-4EEB-90AC-61756667238E}" type="datetimeFigureOut">
              <a:rPr lang="en-US" smtClean="0"/>
              <a:t>5/15/2013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6EE9C7E-4E1F-4344-9DC8-E124912CB6A0}" type="slidenum">
              <a:rPr lang="en-US" smtClean="0"/>
              <a:t>‹#›</a:t>
            </a:fld>
            <a:endParaRPr lang="en-US" dirty="0"/>
          </a:p>
        </p:txBody>
      </p:sp>
    </p:spTree>
    <p:extLst>
      <p:ext uri="{BB962C8B-B14F-4D97-AF65-F5344CB8AC3E}">
        <p14:creationId xmlns:p14="http://schemas.microsoft.com/office/powerpoint/2010/main" val="83801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064215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20642157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PP_Main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767565"/>
            <a:ext cx="7772400" cy="1470025"/>
          </a:xfrm>
        </p:spPr>
        <p:txBody>
          <a:bodyPr>
            <a:normAutofit/>
          </a:bodyPr>
          <a:lstStyle>
            <a:lvl1pPr>
              <a:defRPr sz="4400" b="1" i="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23340"/>
            <a:ext cx="6400800" cy="1752600"/>
          </a:xfrm>
        </p:spPr>
        <p:txBody>
          <a:bodyPr/>
          <a:lstStyle>
            <a:lvl1pPr marL="0" indent="0" algn="ctr">
              <a:buNone/>
              <a:defRPr>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72176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456068"/>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781630"/>
            <a:ext cx="8229600" cy="4525963"/>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1610992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629400" y="456068"/>
            <a:ext cx="2057400" cy="5851525"/>
          </a:xfrm>
        </p:spPr>
        <p:txBody>
          <a:bodyPr vert="eaVert"/>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456068"/>
            <a:ext cx="6019800" cy="5851525"/>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282525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PP_Main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767565"/>
            <a:ext cx="7772400" cy="1470025"/>
          </a:xfrm>
        </p:spPr>
        <p:txBody>
          <a:bodyPr>
            <a:normAutofit/>
          </a:bodyPr>
          <a:lstStyle>
            <a:lvl1pPr>
              <a:defRPr sz="4400" b="1" i="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23340"/>
            <a:ext cx="6400800" cy="1752600"/>
          </a:xfrm>
        </p:spPr>
        <p:txBody>
          <a:bodyPr/>
          <a:lstStyle>
            <a:lvl1pPr marL="0" indent="0" algn="ctr">
              <a:buNone/>
              <a:defRPr>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442330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90915"/>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15451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23539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7231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25828"/>
            <a:ext cx="4040188"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4448"/>
            <a:ext cx="4040188"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625828"/>
            <a:ext cx="4041775"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56305"/>
            <a:ext cx="4041775"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95151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8"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14846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12635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454480"/>
            <a:ext cx="3008313" cy="1162050"/>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454480"/>
            <a:ext cx="5111750" cy="5853113"/>
          </a:xfrm>
        </p:spPr>
        <p:txBody>
          <a:bodyPr/>
          <a:lstStyle>
            <a:lvl1pPr>
              <a:defRPr sz="3200" b="1">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16530"/>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28603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90915"/>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621818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347257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456068"/>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781630"/>
            <a:ext cx="8229600" cy="4525963"/>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375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629400" y="456068"/>
            <a:ext cx="2057400" cy="5851525"/>
          </a:xfrm>
        </p:spPr>
        <p:txBody>
          <a:bodyPr vert="eaVert"/>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456068"/>
            <a:ext cx="6019800" cy="5851525"/>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71819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1"/>
          <p:cNvSpPr>
            <a:spLocks noGrp="1"/>
          </p:cNvSpPr>
          <p:nvPr>
            <p:ph type="ctrTitle"/>
          </p:nvPr>
        </p:nvSpPr>
        <p:spPr>
          <a:xfrm>
            <a:off x="685800" y="1767565"/>
            <a:ext cx="7772400" cy="1470025"/>
          </a:xfrm>
        </p:spPr>
        <p:txBody>
          <a:bodyPr>
            <a:normAutofit/>
          </a:bodyPr>
          <a:lstStyle>
            <a:lvl1pPr>
              <a:defRPr sz="4400" b="1" i="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23340"/>
            <a:ext cx="6400800" cy="1752600"/>
          </a:xfrm>
        </p:spPr>
        <p:txBody>
          <a:bodyPr/>
          <a:lstStyle>
            <a:lvl1pPr marL="0" indent="0" algn="ctr">
              <a:buNone/>
              <a:defRPr>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185199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90915"/>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822009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34832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35347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25828"/>
            <a:ext cx="4040188"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4448"/>
            <a:ext cx="4040188"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625828"/>
            <a:ext cx="4041775"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56305"/>
            <a:ext cx="4041775"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63469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8"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75729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7"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02453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3903578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457200" y="454480"/>
            <a:ext cx="3008313" cy="1162050"/>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454480"/>
            <a:ext cx="5111750" cy="5853113"/>
          </a:xfrm>
        </p:spPr>
        <p:txBody>
          <a:bodyPr/>
          <a:lstStyle>
            <a:lvl1pPr>
              <a:defRPr sz="3200" b="1">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16530"/>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195223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35588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457200" y="456068"/>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781630"/>
            <a:ext cx="8229600" cy="4525963"/>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66011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Vertical Title 1"/>
          <p:cNvSpPr>
            <a:spLocks noGrp="1"/>
          </p:cNvSpPr>
          <p:nvPr>
            <p:ph type="title" orient="vert"/>
          </p:nvPr>
        </p:nvSpPr>
        <p:spPr>
          <a:xfrm>
            <a:off x="6629400" y="456068"/>
            <a:ext cx="2057400" cy="5851525"/>
          </a:xfrm>
        </p:spPr>
        <p:txBody>
          <a:bodyPr vert="eaVert"/>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456068"/>
            <a:ext cx="6019800" cy="5851525"/>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32151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3566413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25828"/>
            <a:ext cx="4040188"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4448"/>
            <a:ext cx="4040188"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625828"/>
            <a:ext cx="4041775"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56305"/>
            <a:ext cx="4041775"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3814616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8"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515023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1515167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454480"/>
            <a:ext cx="3008313" cy="1162050"/>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454480"/>
            <a:ext cx="5111750" cy="5853113"/>
          </a:xfrm>
        </p:spPr>
        <p:txBody>
          <a:bodyPr/>
          <a:lstStyle>
            <a:lvl1pPr>
              <a:defRPr sz="3200" b="1">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16530"/>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1566708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614897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606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63487"/>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4"/>
          </p:nvPr>
        </p:nvSpPr>
        <p:spPr>
          <a:xfrm>
            <a:off x="493488" y="6447065"/>
            <a:ext cx="2133600" cy="365125"/>
          </a:xfrm>
          <a:prstGeom prst="rect">
            <a:avLst/>
          </a:prstGeom>
        </p:spPr>
        <p:txBody>
          <a:bodyPr/>
          <a:lstStyle>
            <a:lvl1pPr algn="l">
              <a:defRPr>
                <a:latin typeface="Arial" pitchFamily="34" charset="0"/>
                <a:cs typeface="Arial" pitchFamily="34" charset="0"/>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165788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606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63487"/>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4"/>
          </p:nvPr>
        </p:nvSpPr>
        <p:spPr>
          <a:xfrm>
            <a:off x="493488" y="6447065"/>
            <a:ext cx="2133600" cy="365125"/>
          </a:xfrm>
          <a:prstGeom prst="rect">
            <a:avLst/>
          </a:prstGeom>
        </p:spPr>
        <p:txBody>
          <a:bodyPr/>
          <a:lstStyle>
            <a:lvl1pPr algn="l">
              <a:defRPr>
                <a:latin typeface="Arial" pitchFamily="34" charset="0"/>
                <a:cs typeface="Arial" pitchFamily="34" charset="0"/>
              </a:defRPr>
            </a:lvl1pPr>
          </a:lstStyle>
          <a:p>
            <a:fld id="{822ED5C8-A2B1-FE40-BE4F-E1B4E8067D5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752865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606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63487"/>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4"/>
          </p:nvPr>
        </p:nvSpPr>
        <p:spPr>
          <a:xfrm>
            <a:off x="493488" y="6447065"/>
            <a:ext cx="2133600" cy="365125"/>
          </a:xfrm>
          <a:prstGeom prst="rect">
            <a:avLst/>
          </a:prstGeom>
        </p:spPr>
        <p:txBody>
          <a:bodyPr/>
          <a:lstStyle>
            <a:lvl1pPr algn="l">
              <a:defRPr>
                <a:latin typeface="Arial" pitchFamily="34" charset="0"/>
                <a:cs typeface="Arial" pitchFamily="34" charset="0"/>
              </a:defRPr>
            </a:lvl1pPr>
          </a:lstStyle>
          <a:p>
            <a:fld id="{822ED5C8-A2B1-FE40-BE4F-E1B4E8067D5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004545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ocmboces.org/teacherpage.cfm?teacher=2101"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drive.google.com/folderview?id=0B5i0gdTv26frX1M2dkZRaEwtTXc&amp;usp=sharing"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www.nextgenscience.org/"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hyperlink" Target="https://www.mylearningplan.com/WebReg/ActivityProfile.asp?D=15882&amp;H=1&amp;I=1317995" TargetMode="Externa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hyperlink" Target="http://www.ocmboces.org/tfiles/folder2185/endofyearmeetingprotocol.docx" TargetMode="External"/><Relationship Id="rId2" Type="http://schemas.openxmlformats.org/officeDocument/2006/relationships/hyperlink" Target="http://www.ocmboces.org/tfiles/folder1602/EndOfYearMeetingPlanner.docx" TargetMode="External"/><Relationship Id="rId1" Type="http://schemas.openxmlformats.org/officeDocument/2006/relationships/slideLayout" Target="../slideLayouts/slideLayout24.xml"/><Relationship Id="rId5" Type="http://schemas.openxmlformats.org/officeDocument/2006/relationships/hyperlink" Target="http://www.ocmboces.org/tfiles/folder2185/ocmendofyear.pptx" TargetMode="External"/><Relationship Id="rId4" Type="http://schemas.openxmlformats.org/officeDocument/2006/relationships/hyperlink" Target="http://www.youtube.com/watch?v=yTVSOpq20kw&amp;safety_mode=true&amp;persist_safety_mode=1&amp;safe=active"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ocmboces.org/teacherpage.cfm?teacher=2116" TargetMode="Externa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wmf"/><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itd.cnyric.or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surveymonkey.com/s/NKBC3P8" TargetMode="External"/><Relationship Id="rId2" Type="http://schemas.openxmlformats.org/officeDocument/2006/relationships/hyperlink" Target="http://cia.ocmboces.org/teacherpage.cfm?teacher=1313" TargetMode="External"/><Relationship Id="rId1" Type="http://schemas.openxmlformats.org/officeDocument/2006/relationships/slideLayout" Target="../slideLayouts/slideLayout2.xml"/><Relationship Id="rId6" Type="http://schemas.openxmlformats.org/officeDocument/2006/relationships/image" Target="../media/image6.wmf"/><Relationship Id="rId5" Type="http://schemas.openxmlformats.org/officeDocument/2006/relationships/hyperlink" Target="http://www.ocmboces.org/tfiles/folder1536/PBL%20Handout.pdf" TargetMode="External"/><Relationship Id="rId4" Type="http://schemas.openxmlformats.org/officeDocument/2006/relationships/hyperlink" Target="http://www.ocmboces.org/tfiles/folder353/OCM%20BOCES%20SUPPORT%20FOR%20ELA%20MODULES.pdf"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BCIC Meeting</a:t>
            </a:r>
            <a:endParaRPr lang="en-US" dirty="0"/>
          </a:p>
        </p:txBody>
      </p:sp>
      <p:sp>
        <p:nvSpPr>
          <p:cNvPr id="3" name="Subtitle 2"/>
          <p:cNvSpPr>
            <a:spLocks noGrp="1"/>
          </p:cNvSpPr>
          <p:nvPr>
            <p:ph type="subTitle" idx="1"/>
          </p:nvPr>
        </p:nvSpPr>
        <p:spPr/>
        <p:txBody>
          <a:bodyPr/>
          <a:lstStyle/>
          <a:p>
            <a:r>
              <a:rPr lang="en-US" dirty="0" smtClean="0"/>
              <a:t>May, 2013</a:t>
            </a:r>
            <a:endParaRPr lang="en-US" dirty="0"/>
          </a:p>
        </p:txBody>
      </p:sp>
    </p:spTree>
    <p:extLst>
      <p:ext uri="{BB962C8B-B14F-4D97-AF65-F5344CB8AC3E}">
        <p14:creationId xmlns:p14="http://schemas.microsoft.com/office/powerpoint/2010/main" val="33950944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Teacher Centers</a:t>
            </a:r>
            <a:endParaRPr lang="en-US" dirty="0"/>
          </a:p>
        </p:txBody>
      </p:sp>
      <p:sp>
        <p:nvSpPr>
          <p:cNvPr id="3" name="Content Placeholder 2"/>
          <p:cNvSpPr>
            <a:spLocks noGrp="1"/>
          </p:cNvSpPr>
          <p:nvPr>
            <p:ph idx="1"/>
          </p:nvPr>
        </p:nvSpPr>
        <p:spPr>
          <a:xfrm>
            <a:off x="457200" y="1690915"/>
            <a:ext cx="8229600" cy="4525963"/>
          </a:xfrm>
        </p:spPr>
        <p:txBody>
          <a:bodyPr/>
          <a:lstStyle/>
          <a:p>
            <a:endParaRPr lang="en-US" dirty="0"/>
          </a:p>
        </p:txBody>
      </p:sp>
    </p:spTree>
    <p:extLst>
      <p:ext uri="{BB962C8B-B14F-4D97-AF65-F5344CB8AC3E}">
        <p14:creationId xmlns:p14="http://schemas.microsoft.com/office/powerpoint/2010/main" val="3841853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Tech High</a:t>
            </a:r>
            <a:endParaRPr lang="en-US" dirty="0"/>
          </a:p>
        </p:txBody>
      </p:sp>
      <p:sp>
        <p:nvSpPr>
          <p:cNvPr id="3" name="Content Placeholder 2"/>
          <p:cNvSpPr>
            <a:spLocks noGrp="1"/>
          </p:cNvSpPr>
          <p:nvPr>
            <p:ph idx="1"/>
          </p:nvPr>
        </p:nvSpPr>
        <p:spPr>
          <a:xfrm>
            <a:off x="457200" y="1322418"/>
            <a:ext cx="8229600" cy="4715775"/>
          </a:xfrm>
        </p:spPr>
        <p:txBody>
          <a:bodyPr>
            <a:normAutofit/>
          </a:bodyPr>
          <a:lstStyle/>
          <a:p>
            <a:r>
              <a:rPr lang="en-US" b="1" dirty="0" smtClean="0"/>
              <a:t>Leading and demonstrating a bigger pedagogical shift</a:t>
            </a:r>
          </a:p>
          <a:p>
            <a:r>
              <a:rPr lang="en-US" dirty="0" smtClean="0"/>
              <a:t>Center for Professional Development</a:t>
            </a:r>
          </a:p>
          <a:p>
            <a:r>
              <a:rPr lang="en-US" dirty="0" smtClean="0"/>
              <a:t>Higher Ed &amp; Business Partnerships</a:t>
            </a:r>
          </a:p>
          <a:p>
            <a:r>
              <a:rPr lang="en-US" dirty="0" smtClean="0"/>
              <a:t>Pre-service training</a:t>
            </a:r>
            <a:br>
              <a:rPr lang="en-US" dirty="0" smtClean="0"/>
            </a:br>
            <a:r>
              <a:rPr lang="en-US" dirty="0" smtClean="0"/>
              <a:t>integration</a:t>
            </a:r>
          </a:p>
          <a:p>
            <a:r>
              <a:rPr lang="en-US" dirty="0" smtClean="0"/>
              <a:t>Buck Institute and</a:t>
            </a:r>
            <a:br>
              <a:rPr lang="en-US" dirty="0" smtClean="0"/>
            </a:br>
            <a:r>
              <a:rPr lang="en-US" dirty="0" smtClean="0"/>
              <a:t>PBL training</a:t>
            </a:r>
            <a:endParaRPr lang="en-US" dirty="0"/>
          </a:p>
          <a:p>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886" t="43276" r="7233" b="13448"/>
          <a:stretch/>
        </p:blipFill>
        <p:spPr bwMode="auto">
          <a:xfrm>
            <a:off x="4239516" y="4067518"/>
            <a:ext cx="4872956" cy="242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6058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609600" y="685800"/>
            <a:ext cx="7924800" cy="5668818"/>
            <a:chOff x="609600" y="685800"/>
            <a:chExt cx="7924800" cy="5668818"/>
          </a:xfrm>
        </p:grpSpPr>
        <p:grpSp>
          <p:nvGrpSpPr>
            <p:cNvPr id="11" name="Group 10"/>
            <p:cNvGrpSpPr/>
            <p:nvPr/>
          </p:nvGrpSpPr>
          <p:grpSpPr>
            <a:xfrm>
              <a:off x="4648200" y="685800"/>
              <a:ext cx="3886200" cy="2743200"/>
              <a:chOff x="4648200" y="685800"/>
              <a:chExt cx="3886200" cy="2209800"/>
            </a:xfrm>
          </p:grpSpPr>
          <p:sp>
            <p:nvSpPr>
              <p:cNvPr id="9" name="Rounded Rectangle 8"/>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4953000" y="838200"/>
                <a:ext cx="3429000" cy="297517"/>
              </a:xfrm>
              <a:prstGeom prst="rect">
                <a:avLst/>
              </a:prstGeom>
              <a:noFill/>
            </p:spPr>
            <p:txBody>
              <a:bodyPr wrap="square" rtlCol="0">
                <a:spAutoFit/>
              </a:bodyPr>
              <a:lstStyle/>
              <a:p>
                <a:pPr algn="r"/>
                <a:r>
                  <a:rPr lang="en-US" dirty="0" smtClean="0">
                    <a:solidFill>
                      <a:schemeClr val="bg1"/>
                    </a:solidFill>
                  </a:rPr>
                  <a:t>Early College and Dual Enrollment</a:t>
                </a:r>
                <a:endParaRPr lang="en-US" dirty="0">
                  <a:solidFill>
                    <a:schemeClr val="bg1"/>
                  </a:solidFill>
                </a:endParaRPr>
              </a:p>
            </p:txBody>
          </p:sp>
        </p:grpSp>
        <p:grpSp>
          <p:nvGrpSpPr>
            <p:cNvPr id="13" name="Group 12"/>
            <p:cNvGrpSpPr/>
            <p:nvPr/>
          </p:nvGrpSpPr>
          <p:grpSpPr>
            <a:xfrm>
              <a:off x="609600" y="685800"/>
              <a:ext cx="3886200" cy="2743200"/>
              <a:chOff x="4648200" y="685800"/>
              <a:chExt cx="3886200" cy="2209800"/>
            </a:xfrm>
          </p:grpSpPr>
          <p:sp>
            <p:nvSpPr>
              <p:cNvPr id="14" name="Rounded Rectangle 13"/>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4800600" y="838200"/>
                <a:ext cx="3733800" cy="297517"/>
              </a:xfrm>
              <a:prstGeom prst="rect">
                <a:avLst/>
              </a:prstGeom>
              <a:noFill/>
            </p:spPr>
            <p:txBody>
              <a:bodyPr wrap="square" rtlCol="0">
                <a:spAutoFit/>
              </a:bodyPr>
              <a:lstStyle/>
              <a:p>
                <a:r>
                  <a:rPr lang="en-US" dirty="0" smtClean="0">
                    <a:solidFill>
                      <a:schemeClr val="bg1"/>
                    </a:solidFill>
                  </a:rPr>
                  <a:t>Pre-Service Teacher Training</a:t>
                </a:r>
                <a:endParaRPr lang="en-US" dirty="0">
                  <a:solidFill>
                    <a:schemeClr val="bg1"/>
                  </a:solidFill>
                </a:endParaRPr>
              </a:p>
            </p:txBody>
          </p:sp>
        </p:grpSp>
        <p:grpSp>
          <p:nvGrpSpPr>
            <p:cNvPr id="16" name="Group 15"/>
            <p:cNvGrpSpPr/>
            <p:nvPr/>
          </p:nvGrpSpPr>
          <p:grpSpPr>
            <a:xfrm>
              <a:off x="4648200" y="3611418"/>
              <a:ext cx="3886200" cy="2743200"/>
              <a:chOff x="4648200" y="685800"/>
              <a:chExt cx="3886200" cy="2209800"/>
            </a:xfrm>
          </p:grpSpPr>
          <p:sp>
            <p:nvSpPr>
              <p:cNvPr id="17" name="Rounded Rectangle 16"/>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5003800" y="2441736"/>
                <a:ext cx="3429000" cy="297517"/>
              </a:xfrm>
              <a:prstGeom prst="rect">
                <a:avLst/>
              </a:prstGeom>
              <a:noFill/>
            </p:spPr>
            <p:txBody>
              <a:bodyPr wrap="square" rtlCol="0">
                <a:spAutoFit/>
              </a:bodyPr>
              <a:lstStyle/>
              <a:p>
                <a:pPr algn="r"/>
                <a:r>
                  <a:rPr lang="en-US" dirty="0" smtClean="0">
                    <a:solidFill>
                      <a:schemeClr val="bg1"/>
                    </a:solidFill>
                  </a:rPr>
                  <a:t>Business Partnerships</a:t>
                </a:r>
                <a:endParaRPr lang="en-US" dirty="0">
                  <a:solidFill>
                    <a:schemeClr val="bg1"/>
                  </a:solidFill>
                </a:endParaRPr>
              </a:p>
            </p:txBody>
          </p:sp>
        </p:grpSp>
        <p:grpSp>
          <p:nvGrpSpPr>
            <p:cNvPr id="19" name="Group 18"/>
            <p:cNvGrpSpPr/>
            <p:nvPr/>
          </p:nvGrpSpPr>
          <p:grpSpPr>
            <a:xfrm>
              <a:off x="609600" y="3611418"/>
              <a:ext cx="3962400" cy="2743200"/>
              <a:chOff x="4648200" y="685800"/>
              <a:chExt cx="3962400" cy="2209800"/>
            </a:xfrm>
          </p:grpSpPr>
          <p:sp>
            <p:nvSpPr>
              <p:cNvPr id="20" name="Rounded Rectangle 19"/>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4648200" y="2318969"/>
                <a:ext cx="3962400" cy="520655"/>
              </a:xfrm>
              <a:prstGeom prst="rect">
                <a:avLst/>
              </a:prstGeom>
              <a:noFill/>
            </p:spPr>
            <p:txBody>
              <a:bodyPr wrap="square" rtlCol="0">
                <a:spAutoFit/>
              </a:bodyPr>
              <a:lstStyle/>
              <a:p>
                <a:r>
                  <a:rPr lang="en-US" dirty="0" smtClean="0">
                    <a:solidFill>
                      <a:schemeClr val="bg1"/>
                    </a:solidFill>
                  </a:rPr>
                  <a:t>Standards (CCLS, NGSS, SS Framework, NYS Teaching Standards, 4Cs, ISTE, etc.)</a:t>
                </a:r>
                <a:endParaRPr lang="en-US" dirty="0">
                  <a:solidFill>
                    <a:schemeClr val="bg1"/>
                  </a:solidFill>
                </a:endParaRPr>
              </a:p>
            </p:txBody>
          </p:sp>
        </p:grpSp>
      </p:grpSp>
      <p:sp>
        <p:nvSpPr>
          <p:cNvPr id="7" name="Rounded Rectangle 6"/>
          <p:cNvSpPr/>
          <p:nvPr/>
        </p:nvSpPr>
        <p:spPr>
          <a:xfrm>
            <a:off x="1295400" y="1524000"/>
            <a:ext cx="6629400" cy="403860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p:cNvGrpSpPr/>
          <p:nvPr/>
        </p:nvGrpSpPr>
        <p:grpSpPr>
          <a:xfrm>
            <a:off x="2895600" y="1828800"/>
            <a:ext cx="3619500" cy="3505200"/>
            <a:chOff x="2971800" y="2209800"/>
            <a:chExt cx="4876800" cy="3505200"/>
          </a:xfrm>
        </p:grpSpPr>
        <p:sp>
          <p:nvSpPr>
            <p:cNvPr id="23" name="Rounded Rectangle 22"/>
            <p:cNvSpPr/>
            <p:nvPr/>
          </p:nvSpPr>
          <p:spPr>
            <a:xfrm>
              <a:off x="2971800" y="2209800"/>
              <a:ext cx="4876800" cy="3505200"/>
            </a:xfrm>
            <a:prstGeom prst="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2971800" y="2209800"/>
              <a:ext cx="4876800" cy="369332"/>
            </a:xfrm>
            <a:prstGeom prst="rect">
              <a:avLst/>
            </a:prstGeom>
            <a:noFill/>
          </p:spPr>
          <p:txBody>
            <a:bodyPr wrap="square" rtlCol="0">
              <a:spAutoFit/>
            </a:bodyPr>
            <a:lstStyle/>
            <a:p>
              <a:pPr algn="ctr"/>
              <a:r>
                <a:rPr lang="en-US" dirty="0" smtClean="0"/>
                <a:t>New Tech Network Model</a:t>
              </a:r>
              <a:endParaRPr lang="en-US" dirty="0"/>
            </a:p>
          </p:txBody>
        </p:sp>
      </p:grpSp>
      <p:graphicFrame>
        <p:nvGraphicFramePr>
          <p:cNvPr id="4" name="Diagram 3"/>
          <p:cNvGraphicFramePr/>
          <p:nvPr>
            <p:extLst>
              <p:ext uri="{D42A27DB-BD31-4B8C-83A1-F6EECF244321}">
                <p14:modId xmlns:p14="http://schemas.microsoft.com/office/powerpoint/2010/main" val="2112837762"/>
              </p:ext>
            </p:extLst>
          </p:nvPr>
        </p:nvGraphicFramePr>
        <p:xfrm>
          <a:off x="3048000" y="2209800"/>
          <a:ext cx="4610100" cy="29421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1295400" y="1862078"/>
            <a:ext cx="1828800" cy="2862322"/>
          </a:xfrm>
          <a:prstGeom prst="rect">
            <a:avLst/>
          </a:prstGeom>
          <a:noFill/>
        </p:spPr>
        <p:txBody>
          <a:bodyPr wrap="square" rtlCol="0">
            <a:spAutoFit/>
          </a:bodyPr>
          <a:lstStyle/>
          <a:p>
            <a:r>
              <a:rPr lang="en-US" dirty="0" smtClean="0">
                <a:solidFill>
                  <a:schemeClr val="bg1"/>
                </a:solidFill>
              </a:rPr>
              <a:t>Professional</a:t>
            </a:r>
            <a:br>
              <a:rPr lang="en-US" dirty="0" smtClean="0">
                <a:solidFill>
                  <a:schemeClr val="bg1"/>
                </a:solidFill>
              </a:rPr>
            </a:br>
            <a:r>
              <a:rPr lang="en-US" dirty="0" smtClean="0">
                <a:solidFill>
                  <a:schemeClr val="bg1"/>
                </a:solidFill>
              </a:rPr>
              <a:t>Development</a:t>
            </a:r>
          </a:p>
          <a:p>
            <a:r>
              <a:rPr lang="en-US" dirty="0" smtClean="0">
                <a:solidFill>
                  <a:schemeClr val="bg1"/>
                </a:solidFill>
              </a:rPr>
              <a:t>School:</a:t>
            </a:r>
          </a:p>
          <a:p>
            <a:pPr marL="115888" indent="-115888">
              <a:buFont typeface="Arial" pitchFamily="34" charset="0"/>
              <a:buChar char="•"/>
            </a:pPr>
            <a:r>
              <a:rPr lang="en-US" dirty="0" smtClean="0">
                <a:solidFill>
                  <a:schemeClr val="bg1"/>
                </a:solidFill>
              </a:rPr>
              <a:t>Visitations</a:t>
            </a:r>
          </a:p>
          <a:p>
            <a:pPr marL="115888" indent="-115888">
              <a:buFont typeface="Arial" pitchFamily="34" charset="0"/>
              <a:buChar char="•"/>
            </a:pPr>
            <a:r>
              <a:rPr lang="en-US" dirty="0" smtClean="0">
                <a:solidFill>
                  <a:schemeClr val="bg1"/>
                </a:solidFill>
              </a:rPr>
              <a:t>Observation</a:t>
            </a:r>
          </a:p>
          <a:p>
            <a:pPr marL="115888" indent="-115888">
              <a:buFont typeface="Arial" pitchFamily="34" charset="0"/>
              <a:buChar char="•"/>
            </a:pPr>
            <a:r>
              <a:rPr lang="en-US" dirty="0" smtClean="0">
                <a:solidFill>
                  <a:schemeClr val="bg1"/>
                </a:solidFill>
              </a:rPr>
              <a:t>Training</a:t>
            </a:r>
            <a:br>
              <a:rPr lang="en-US" dirty="0" smtClean="0">
                <a:solidFill>
                  <a:schemeClr val="bg1"/>
                </a:solidFill>
              </a:rPr>
            </a:br>
            <a:r>
              <a:rPr lang="en-US" dirty="0" smtClean="0">
                <a:solidFill>
                  <a:schemeClr val="bg1"/>
                </a:solidFill>
              </a:rPr>
              <a:t>(Buck Institute</a:t>
            </a:r>
            <a:br>
              <a:rPr lang="en-US" dirty="0" smtClean="0">
                <a:solidFill>
                  <a:schemeClr val="bg1"/>
                </a:solidFill>
              </a:rPr>
            </a:br>
            <a:r>
              <a:rPr lang="en-US" dirty="0" smtClean="0">
                <a:solidFill>
                  <a:schemeClr val="bg1"/>
                </a:solidFill>
              </a:rPr>
              <a:t>and NTN)</a:t>
            </a:r>
          </a:p>
          <a:p>
            <a:pPr marL="115888" indent="-115888">
              <a:buFont typeface="Arial" pitchFamily="34" charset="0"/>
              <a:buChar char="•"/>
            </a:pPr>
            <a:r>
              <a:rPr lang="en-US" dirty="0" smtClean="0">
                <a:solidFill>
                  <a:schemeClr val="bg1"/>
                </a:solidFill>
              </a:rPr>
              <a:t>Coaching</a:t>
            </a:r>
          </a:p>
          <a:p>
            <a:pPr marL="115888" indent="-115888">
              <a:buFont typeface="Arial" pitchFamily="34" charset="0"/>
              <a:buChar char="•"/>
            </a:pPr>
            <a:r>
              <a:rPr lang="en-US" dirty="0" smtClean="0">
                <a:solidFill>
                  <a:schemeClr val="bg1"/>
                </a:solidFill>
              </a:rPr>
              <a:t>Co-teaching</a:t>
            </a:r>
            <a:endParaRPr lang="en-US" dirty="0">
              <a:solidFill>
                <a:schemeClr val="bg1"/>
              </a:solidFill>
            </a:endParaRPr>
          </a:p>
        </p:txBody>
      </p:sp>
      <p:cxnSp>
        <p:nvCxnSpPr>
          <p:cNvPr id="3" name="Straight Arrow Connector 2"/>
          <p:cNvCxnSpPr/>
          <p:nvPr/>
        </p:nvCxnSpPr>
        <p:spPr>
          <a:xfrm>
            <a:off x="5357448" y="3733800"/>
            <a:ext cx="0" cy="685800"/>
          </a:xfrm>
          <a:prstGeom prst="straightConnector1">
            <a:avLst/>
          </a:prstGeom>
          <a:ln w="38100">
            <a:solidFill>
              <a:schemeClr val="bg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09600" y="304800"/>
            <a:ext cx="5562600" cy="381000"/>
          </a:xfrm>
          <a:prstGeom prst="rect">
            <a:avLst/>
          </a:prstGeom>
          <a:noFill/>
        </p:spPr>
        <p:txBody>
          <a:bodyPr wrap="square" rtlCol="0">
            <a:spAutoFit/>
          </a:bodyPr>
          <a:lstStyle/>
          <a:p>
            <a:r>
              <a:rPr lang="en-US" dirty="0" smtClean="0"/>
              <a:t>College, Career &amp; Citizenship Readiness</a:t>
            </a:r>
            <a:endParaRPr lang="en-US" dirty="0"/>
          </a:p>
        </p:txBody>
      </p:sp>
    </p:spTree>
    <p:extLst>
      <p:ext uri="{BB962C8B-B14F-4D97-AF65-F5344CB8AC3E}">
        <p14:creationId xmlns:p14="http://schemas.microsoft.com/office/powerpoint/2010/main" val="3826169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Race To The Top</a:t>
            </a:r>
            <a:endParaRPr lang="en-US" dirty="0"/>
          </a:p>
        </p:txBody>
      </p:sp>
      <p:sp>
        <p:nvSpPr>
          <p:cNvPr id="3" name="Subtitle 2"/>
          <p:cNvSpPr>
            <a:spLocks noGrp="1"/>
          </p:cNvSpPr>
          <p:nvPr>
            <p:ph type="subTitle" idx="1"/>
          </p:nvPr>
        </p:nvSpPr>
        <p:spPr/>
        <p:txBody>
          <a:bodyPr/>
          <a:lstStyle/>
          <a:p>
            <a:r>
              <a:rPr lang="en-US" dirty="0" smtClean="0"/>
              <a:t>(the Regents Reform Agenda)</a:t>
            </a:r>
            <a:endParaRPr lang="en-US" dirty="0"/>
          </a:p>
        </p:txBody>
      </p:sp>
    </p:spTree>
    <p:extLst>
      <p:ext uri="{BB962C8B-B14F-4D97-AF65-F5344CB8AC3E}">
        <p14:creationId xmlns:p14="http://schemas.microsoft.com/office/powerpoint/2010/main" val="21524973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6172" t="20212" r="10025" b="25725"/>
          <a:stretch/>
        </p:blipFill>
        <p:spPr bwMode="auto">
          <a:xfrm>
            <a:off x="1282887" y="509360"/>
            <a:ext cx="6946711" cy="5888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924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 Resources</a:t>
            </a:r>
            <a:endParaRPr lang="en-US" dirty="0"/>
          </a:p>
        </p:txBody>
      </p:sp>
      <p:pic>
        <p:nvPicPr>
          <p:cNvPr id="5" name="Picture 3">
            <a:hlinkClick r:id="rId2"/>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5463" r="50953" b="23542"/>
          <a:stretch/>
        </p:blipFill>
        <p:spPr bwMode="auto">
          <a:xfrm>
            <a:off x="457200" y="1921082"/>
            <a:ext cx="8072651" cy="4015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554299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 </a:t>
            </a:r>
            <a:r>
              <a:rPr lang="en-US" dirty="0" smtClean="0"/>
              <a:t>Modules</a:t>
            </a:r>
            <a:endParaRPr lang="en-US" dirty="0"/>
          </a:p>
        </p:txBody>
      </p:sp>
      <p:sp>
        <p:nvSpPr>
          <p:cNvPr id="3" name="Content Placeholder 2"/>
          <p:cNvSpPr>
            <a:spLocks noGrp="1"/>
          </p:cNvSpPr>
          <p:nvPr>
            <p:ph idx="1"/>
          </p:nvPr>
        </p:nvSpPr>
        <p:spPr/>
        <p:txBody>
          <a:bodyPr/>
          <a:lstStyle/>
          <a:p>
            <a:r>
              <a:rPr lang="en-US" dirty="0" smtClean="0"/>
              <a:t>More were posted</a:t>
            </a:r>
          </a:p>
          <a:p>
            <a:r>
              <a:rPr lang="en-US" dirty="0" smtClean="0"/>
              <a:t>BRIDGE plan</a:t>
            </a:r>
            <a:endParaRPr lang="en-US" dirty="0"/>
          </a:p>
        </p:txBody>
      </p:sp>
      <p:pic>
        <p:nvPicPr>
          <p:cNvPr id="1026" name="Picture 2" descr="C:\Users\jcraig.CNYRIC\AppData\Local\Microsoft\Windows\Temporary Internet Files\Content.IE5\8E2F79H1\MC900233641[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6345" y="3357714"/>
            <a:ext cx="4477659" cy="2549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6637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A1 Conversation</a:t>
            </a:r>
            <a:endParaRPr lang="en-US" dirty="0"/>
          </a:p>
        </p:txBody>
      </p:sp>
      <p:sp>
        <p:nvSpPr>
          <p:cNvPr id="3" name="Content Placeholder 2"/>
          <p:cNvSpPr>
            <a:spLocks noGrp="1"/>
          </p:cNvSpPr>
          <p:nvPr>
            <p:ph idx="1"/>
          </p:nvPr>
        </p:nvSpPr>
        <p:spPr/>
        <p:txBody>
          <a:bodyPr>
            <a:normAutofit/>
          </a:bodyPr>
          <a:lstStyle/>
          <a:p>
            <a:r>
              <a:rPr lang="en-US" dirty="0" smtClean="0"/>
              <a:t>Support Group to continue</a:t>
            </a:r>
          </a:p>
          <a:p>
            <a:r>
              <a:rPr lang="en-US" dirty="0" smtClean="0"/>
              <a:t>Is your district participating</a:t>
            </a:r>
            <a:r>
              <a:rPr lang="en-US" dirty="0" smtClean="0"/>
              <a:t>? Not too late</a:t>
            </a:r>
            <a:endParaRPr lang="en-US" dirty="0" smtClean="0"/>
          </a:p>
          <a:p>
            <a:r>
              <a:rPr lang="en-US" dirty="0" smtClean="0"/>
              <a:t>They have a </a:t>
            </a:r>
            <a:r>
              <a:rPr lang="en-US" dirty="0" smtClean="0">
                <a:hlinkClick r:id="rId2"/>
              </a:rPr>
              <a:t>shared </a:t>
            </a:r>
            <a:r>
              <a:rPr lang="en-US" dirty="0" smtClean="0">
                <a:hlinkClick r:id="rId2"/>
              </a:rPr>
              <a:t>google</a:t>
            </a:r>
            <a:r>
              <a:rPr lang="en-US" dirty="0" smtClean="0">
                <a:hlinkClick r:id="rId2"/>
              </a:rPr>
              <a:t> folder </a:t>
            </a:r>
            <a:r>
              <a:rPr lang="en-US" dirty="0" smtClean="0"/>
              <a:t>where they are archiving their work</a:t>
            </a:r>
          </a:p>
          <a:p>
            <a:r>
              <a:rPr lang="en-US" dirty="0" smtClean="0"/>
              <a:t>Working to schedule a summer day w/ SUNY Cortland faculty about constructivism in A1 (</a:t>
            </a:r>
            <a:r>
              <a:rPr lang="en-US" dirty="0" smtClean="0"/>
              <a:t>stipended</a:t>
            </a:r>
            <a:r>
              <a:rPr lang="en-US" dirty="0" smtClean="0"/>
              <a:t>)</a:t>
            </a:r>
          </a:p>
          <a:p>
            <a:endParaRPr lang="en-US" dirty="0"/>
          </a:p>
        </p:txBody>
      </p:sp>
    </p:spTree>
    <p:extLst>
      <p:ext uri="{BB962C8B-B14F-4D97-AF65-F5344CB8AC3E}">
        <p14:creationId xmlns:p14="http://schemas.microsoft.com/office/powerpoint/2010/main" val="35345777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767565"/>
            <a:ext cx="9144000" cy="1470025"/>
          </a:xfrm>
        </p:spPr>
        <p:txBody>
          <a:bodyPr/>
          <a:lstStyle/>
          <a:p>
            <a:r>
              <a:rPr lang="en-US" dirty="0" smtClean="0"/>
              <a:t>Next Generation</a:t>
            </a:r>
            <a:br>
              <a:rPr lang="en-US" dirty="0" smtClean="0"/>
            </a:br>
            <a:r>
              <a:rPr lang="en-US" dirty="0" smtClean="0"/>
              <a:t>Science Standards</a:t>
            </a:r>
            <a:endParaRPr lang="en-US" dirty="0"/>
          </a:p>
        </p:txBody>
      </p:sp>
      <p:sp>
        <p:nvSpPr>
          <p:cNvPr id="3" name="Subtitle 2"/>
          <p:cNvSpPr>
            <a:spLocks noGrp="1"/>
          </p:cNvSpPr>
          <p:nvPr>
            <p:ph type="subTitle" idx="1"/>
          </p:nvPr>
        </p:nvSpPr>
        <p:spPr/>
        <p:txBody>
          <a:bodyPr/>
          <a:lstStyle/>
          <a:p>
            <a:r>
              <a:rPr lang="en-US" dirty="0" smtClean="0"/>
              <a:t>Six Shifts</a:t>
            </a:r>
            <a:endParaRPr lang="en-US" dirty="0"/>
          </a:p>
        </p:txBody>
      </p:sp>
    </p:spTree>
    <p:extLst>
      <p:ext uri="{BB962C8B-B14F-4D97-AF65-F5344CB8AC3E}">
        <p14:creationId xmlns:p14="http://schemas.microsoft.com/office/powerpoint/2010/main" val="2242865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Interconnected Nature of Science and the Real World </a:t>
            </a:r>
          </a:p>
        </p:txBody>
      </p:sp>
      <p:sp>
        <p:nvSpPr>
          <p:cNvPr id="3" name="Content Placeholder 2"/>
          <p:cNvSpPr>
            <a:spLocks noGrp="1"/>
          </p:cNvSpPr>
          <p:nvPr>
            <p:ph idx="1"/>
          </p:nvPr>
        </p:nvSpPr>
        <p:spPr/>
        <p:txBody>
          <a:bodyPr>
            <a:normAutofit fontScale="85000" lnSpcReduction="20000"/>
          </a:bodyPr>
          <a:lstStyle/>
          <a:p>
            <a:pPr marL="0" indent="0">
              <a:buNone/>
            </a:pPr>
            <a:r>
              <a:rPr lang="en-US" dirty="0"/>
              <a:t>Given the importance of science and engineering in the 21st century, students require a sense of contextual understanding with regard to scientific knowledge, how it is acquired and applied, and how science is connected through a series of concepts that help further our understanding of the world around us. Student performance expectations have to include a student’s ability to apply a practice to content knowledge. Performance expectations thereby focus on </a:t>
            </a:r>
            <a:r>
              <a:rPr lang="en-US" b="1" dirty="0"/>
              <a:t>understanding and application as opposed to memorization of facts devoid of context</a:t>
            </a:r>
            <a:r>
              <a:rPr lang="en-US" dirty="0"/>
              <a:t>. </a:t>
            </a:r>
          </a:p>
        </p:txBody>
      </p:sp>
    </p:spTree>
    <p:extLst>
      <p:ext uri="{BB962C8B-B14F-4D97-AF65-F5344CB8AC3E}">
        <p14:creationId xmlns:p14="http://schemas.microsoft.com/office/powerpoint/2010/main" val="9934722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a:t>
            </a:r>
            <a:endParaRPr lang="en-US" dirty="0"/>
          </a:p>
        </p:txBody>
      </p:sp>
      <p:sp>
        <p:nvSpPr>
          <p:cNvPr id="3" name="Content Placeholder 2"/>
          <p:cNvSpPr>
            <a:spLocks noGrp="1"/>
          </p:cNvSpPr>
          <p:nvPr>
            <p:ph idx="1"/>
          </p:nvPr>
        </p:nvSpPr>
        <p:spPr/>
        <p:txBody>
          <a:bodyPr/>
          <a:lstStyle/>
          <a:p>
            <a:r>
              <a:rPr lang="en-US" dirty="0" smtClean="0"/>
              <a:t>Introductions</a:t>
            </a:r>
          </a:p>
          <a:p>
            <a:r>
              <a:rPr lang="en-US" dirty="0" smtClean="0"/>
              <a:t>Overview of Agenda</a:t>
            </a:r>
            <a:endParaRPr lang="en-US" dirty="0"/>
          </a:p>
        </p:txBody>
      </p:sp>
    </p:spTree>
    <p:extLst>
      <p:ext uri="{BB962C8B-B14F-4D97-AF65-F5344CB8AC3E}">
        <p14:creationId xmlns:p14="http://schemas.microsoft.com/office/powerpoint/2010/main" val="42284569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Interconnected Nature of Science and the Real World</a:t>
            </a:r>
            <a:endParaRPr lang="en-US" sz="3600" dirty="0"/>
          </a:p>
        </p:txBody>
      </p:sp>
      <p:sp>
        <p:nvSpPr>
          <p:cNvPr id="3" name="Content Placeholder 2"/>
          <p:cNvSpPr>
            <a:spLocks noGrp="1"/>
          </p:cNvSpPr>
          <p:nvPr>
            <p:ph idx="1"/>
          </p:nvPr>
        </p:nvSpPr>
        <p:spPr/>
        <p:txBody>
          <a:bodyPr>
            <a:normAutofit fontScale="92500"/>
          </a:bodyPr>
          <a:lstStyle/>
          <a:p>
            <a:r>
              <a:rPr lang="en-US" dirty="0" smtClean="0"/>
              <a:t>Example: Onondaga Lake project</a:t>
            </a:r>
          </a:p>
          <a:p>
            <a:pPr lvl="1"/>
            <a:r>
              <a:rPr lang="en-US" dirty="0" smtClean="0"/>
              <a:t>Interconnectedness </a:t>
            </a:r>
          </a:p>
          <a:p>
            <a:pPr lvl="1"/>
            <a:r>
              <a:rPr lang="en-US" dirty="0" smtClean="0"/>
              <a:t>Inquiry based </a:t>
            </a:r>
          </a:p>
          <a:p>
            <a:pPr lvl="1"/>
            <a:r>
              <a:rPr lang="en-US" dirty="0" smtClean="0"/>
              <a:t>Science Practices: How acquired? How applied?</a:t>
            </a:r>
          </a:p>
          <a:p>
            <a:pPr lvl="1"/>
            <a:r>
              <a:rPr lang="en-US" dirty="0" smtClean="0"/>
              <a:t>Engineering Practices</a:t>
            </a:r>
          </a:p>
          <a:p>
            <a:pPr lvl="1"/>
            <a:r>
              <a:rPr lang="en-US" dirty="0" smtClean="0"/>
              <a:t>What is in the lake?</a:t>
            </a:r>
          </a:p>
          <a:p>
            <a:pPr lvl="1"/>
            <a:r>
              <a:rPr lang="en-US" dirty="0" smtClean="0"/>
              <a:t>Chemistry of the water</a:t>
            </a:r>
          </a:p>
          <a:p>
            <a:pPr lvl="1"/>
            <a:r>
              <a:rPr lang="en-US" dirty="0" smtClean="0"/>
              <a:t>Geology of the lake: limestone structure etc.  </a:t>
            </a:r>
          </a:p>
          <a:p>
            <a:pPr lvl="1"/>
            <a:r>
              <a:rPr lang="en-US" dirty="0" smtClean="0"/>
              <a:t>Physics of the lake: designing barriers </a:t>
            </a:r>
          </a:p>
          <a:p>
            <a:pPr lvl="1"/>
            <a:endParaRPr lang="en-US" dirty="0" smtClean="0"/>
          </a:p>
        </p:txBody>
      </p:sp>
    </p:spTree>
    <p:extLst>
      <p:ext uri="{BB962C8B-B14F-4D97-AF65-F5344CB8AC3E}">
        <p14:creationId xmlns:p14="http://schemas.microsoft.com/office/powerpoint/2010/main" val="42434148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Focus and Coherence</a:t>
            </a:r>
          </a:p>
        </p:txBody>
      </p:sp>
      <p:sp>
        <p:nvSpPr>
          <p:cNvPr id="3" name="Content Placeholder 2"/>
          <p:cNvSpPr>
            <a:spLocks noGrp="1"/>
          </p:cNvSpPr>
          <p:nvPr>
            <p:ph idx="1"/>
          </p:nvPr>
        </p:nvSpPr>
        <p:spPr/>
        <p:txBody>
          <a:bodyPr>
            <a:normAutofit fontScale="85000" lnSpcReduction="20000"/>
          </a:bodyPr>
          <a:lstStyle/>
          <a:p>
            <a:pPr marL="0" indent="0">
              <a:buNone/>
            </a:pPr>
            <a:r>
              <a:rPr lang="en-US" dirty="0"/>
              <a:t>The same ideas or details are not covered each year. Rather, a progression of knowledge occurs from grade band to grade band that gives students the opportunity to learn more complex material, leading to an overall understanding of science by the end of high school. Historically, science education was taught as a set of disjointed and isolated facts. The Framework and the NGSS provide a more coherent progression aimed at overall scientific literacy with instruction focused on a smaller set of ideas and an eye on what the student should have already learned and what they will learn at the next level. </a:t>
            </a:r>
          </a:p>
        </p:txBody>
      </p:sp>
    </p:spTree>
    <p:extLst>
      <p:ext uri="{BB962C8B-B14F-4D97-AF65-F5344CB8AC3E}">
        <p14:creationId xmlns:p14="http://schemas.microsoft.com/office/powerpoint/2010/main" val="23875340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Focus and Coherence</a:t>
            </a:r>
            <a:br>
              <a:rPr lang="en-US" dirty="0" smtClean="0"/>
            </a:br>
            <a:endParaRPr lang="en-US" dirty="0"/>
          </a:p>
        </p:txBody>
      </p:sp>
      <p:sp>
        <p:nvSpPr>
          <p:cNvPr id="3" name="Content Placeholder 2"/>
          <p:cNvSpPr>
            <a:spLocks noGrp="1"/>
          </p:cNvSpPr>
          <p:nvPr>
            <p:ph idx="1"/>
          </p:nvPr>
        </p:nvSpPr>
        <p:spPr/>
        <p:txBody>
          <a:bodyPr>
            <a:normAutofit fontScale="85000" lnSpcReduction="20000"/>
          </a:bodyPr>
          <a:lstStyle/>
          <a:p>
            <a:endParaRPr lang="en-US" dirty="0" smtClean="0"/>
          </a:p>
          <a:p>
            <a:r>
              <a:rPr lang="en-US" dirty="0" smtClean="0">
                <a:latin typeface="Helvetica" charset="0"/>
                <a:ea typeface="Helvetica" charset="0"/>
                <a:cs typeface="Helvetica" charset="0"/>
                <a:sym typeface="Helvetica" charset="0"/>
              </a:rPr>
              <a:t>NGSS are student performance expectations </a:t>
            </a:r>
            <a:r>
              <a:rPr lang="en-US" b="1" dirty="0" smtClean="0">
                <a:latin typeface="Helvetica" charset="0"/>
                <a:ea typeface="Helvetica" charset="0"/>
                <a:cs typeface="Helvetica" charset="0"/>
                <a:sym typeface="Helvetica" charset="0"/>
              </a:rPr>
              <a:t>NOT curriculum.</a:t>
            </a:r>
          </a:p>
          <a:p>
            <a:endParaRPr lang="en-US" sz="800" b="1" dirty="0" smtClean="0">
              <a:latin typeface="Helvetica" charset="0"/>
              <a:ea typeface="Helvetica" charset="0"/>
              <a:cs typeface="Helvetica" charset="0"/>
              <a:sym typeface="Helvetica" charset="0"/>
            </a:endParaRPr>
          </a:p>
          <a:p>
            <a:r>
              <a:rPr lang="en-US" dirty="0" smtClean="0"/>
              <a:t>K-12 progression of topics</a:t>
            </a:r>
          </a:p>
          <a:p>
            <a:pPr marL="0" indent="0">
              <a:buNone/>
            </a:pPr>
            <a:endParaRPr lang="en-US" dirty="0" smtClean="0"/>
          </a:p>
          <a:p>
            <a:r>
              <a:rPr lang="en-US" dirty="0" smtClean="0"/>
              <a:t>NGSS </a:t>
            </a:r>
            <a:r>
              <a:rPr lang="en-US" dirty="0"/>
              <a:t>automatically assume that previous material has </a:t>
            </a:r>
            <a:r>
              <a:rPr lang="en-US" dirty="0" smtClean="0"/>
              <a:t>been </a:t>
            </a:r>
            <a:r>
              <a:rPr lang="en-US" dirty="0"/>
              <a:t>learned by the student. Choosing to omit content at any grade level or band will </a:t>
            </a:r>
            <a:r>
              <a:rPr lang="en-US" dirty="0" smtClean="0"/>
              <a:t>impact </a:t>
            </a:r>
            <a:r>
              <a:rPr lang="en-US" dirty="0"/>
              <a:t>the success of the student in understanding the core ideas and put additional </a:t>
            </a:r>
            <a:r>
              <a:rPr lang="en-US" dirty="0" smtClean="0"/>
              <a:t>responsibilities </a:t>
            </a:r>
            <a:r>
              <a:rPr lang="en-US" dirty="0"/>
              <a:t>on teachers later in the process</a:t>
            </a:r>
            <a:endParaRPr lang="en-US" dirty="0" smtClean="0"/>
          </a:p>
          <a:p>
            <a:endParaRPr lang="en-US" dirty="0"/>
          </a:p>
        </p:txBody>
      </p:sp>
    </p:spTree>
    <p:extLst>
      <p:ext uri="{BB962C8B-B14F-4D97-AF65-F5344CB8AC3E}">
        <p14:creationId xmlns:p14="http://schemas.microsoft.com/office/powerpoint/2010/main" val="354985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Deeper Understanding</a:t>
            </a:r>
          </a:p>
        </p:txBody>
      </p:sp>
      <p:sp>
        <p:nvSpPr>
          <p:cNvPr id="3" name="Content Placeholder 2"/>
          <p:cNvSpPr>
            <a:spLocks noGrp="1"/>
          </p:cNvSpPr>
          <p:nvPr>
            <p:ph idx="1"/>
          </p:nvPr>
        </p:nvSpPr>
        <p:spPr/>
        <p:txBody>
          <a:bodyPr>
            <a:normAutofit/>
          </a:bodyPr>
          <a:lstStyle/>
          <a:p>
            <a:pPr marL="0" indent="0">
              <a:buNone/>
            </a:pPr>
            <a:r>
              <a:rPr lang="en-US" dirty="0"/>
              <a:t>It is important that teachers and curriculum/assessment developers understand that the focus is on the core ideas—not necessarily the facts that are associated with them. The facts and details are important evidence, but not the sole focus of instruction. </a:t>
            </a:r>
          </a:p>
          <a:p>
            <a:pPr marL="0" indent="0">
              <a:buNone/>
            </a:pPr>
            <a:endParaRPr lang="en-US" dirty="0"/>
          </a:p>
        </p:txBody>
      </p:sp>
    </p:spTree>
    <p:extLst>
      <p:ext uri="{BB962C8B-B14F-4D97-AF65-F5344CB8AC3E}">
        <p14:creationId xmlns:p14="http://schemas.microsoft.com/office/powerpoint/2010/main" val="1190783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Deeper Understanding </a:t>
            </a:r>
            <a:endParaRPr lang="en-US" dirty="0"/>
          </a:p>
        </p:txBody>
      </p:sp>
      <p:sp>
        <p:nvSpPr>
          <p:cNvPr id="3" name="Content Placeholder 2"/>
          <p:cNvSpPr>
            <a:spLocks noGrp="1"/>
          </p:cNvSpPr>
          <p:nvPr>
            <p:ph idx="1"/>
          </p:nvPr>
        </p:nvSpPr>
        <p:spPr/>
        <p:txBody>
          <a:bodyPr>
            <a:normAutofit/>
          </a:bodyPr>
          <a:lstStyle/>
          <a:p>
            <a:r>
              <a:rPr lang="en-US" dirty="0" smtClean="0"/>
              <a:t>Identifying core ideas in relation to the big picture </a:t>
            </a:r>
          </a:p>
          <a:p>
            <a:pPr marL="0" indent="0">
              <a:buNone/>
            </a:pPr>
            <a:endParaRPr lang="en-US" dirty="0" smtClean="0"/>
          </a:p>
          <a:p>
            <a:r>
              <a:rPr lang="en-US" dirty="0" smtClean="0"/>
              <a:t>i.e. Relevance of Solar System vs. naming the planets. </a:t>
            </a:r>
          </a:p>
        </p:txBody>
      </p:sp>
    </p:spTree>
    <p:extLst>
      <p:ext uri="{BB962C8B-B14F-4D97-AF65-F5344CB8AC3E}">
        <p14:creationId xmlns:p14="http://schemas.microsoft.com/office/powerpoint/2010/main" val="3325337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Science and Engineering</a:t>
            </a:r>
          </a:p>
        </p:txBody>
      </p:sp>
      <p:sp>
        <p:nvSpPr>
          <p:cNvPr id="3" name="Content Placeholder 2"/>
          <p:cNvSpPr>
            <a:spLocks noGrp="1"/>
          </p:cNvSpPr>
          <p:nvPr>
            <p:ph idx="1"/>
          </p:nvPr>
        </p:nvSpPr>
        <p:spPr/>
        <p:txBody>
          <a:bodyPr>
            <a:normAutofit/>
          </a:bodyPr>
          <a:lstStyle/>
          <a:p>
            <a:pPr marL="0" indent="0">
              <a:buNone/>
            </a:pPr>
            <a:r>
              <a:rPr lang="en-US" dirty="0"/>
              <a:t>Engineering and technology are integrated into the structure of science </a:t>
            </a:r>
            <a:r>
              <a:rPr lang="en-US" dirty="0" smtClean="0"/>
              <a:t>education</a:t>
            </a:r>
            <a:r>
              <a:rPr lang="en-US" dirty="0"/>
              <a:t>. This integration is achieved by raising engineering design to the same level as scientific inquiry in classroom instruction when teaching science disciplines at all levels and by giving the core ideas of engineering and technology the same status as those in other major science disciplines. </a:t>
            </a:r>
          </a:p>
        </p:txBody>
      </p:sp>
    </p:spTree>
    <p:extLst>
      <p:ext uri="{BB962C8B-B14F-4D97-AF65-F5344CB8AC3E}">
        <p14:creationId xmlns:p14="http://schemas.microsoft.com/office/powerpoint/2010/main" val="3443006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Science and Engineering</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6826" y="1815306"/>
            <a:ext cx="6334124" cy="4276725"/>
          </a:xfrm>
        </p:spPr>
      </p:pic>
    </p:spTree>
    <p:extLst>
      <p:ext uri="{BB962C8B-B14F-4D97-AF65-F5344CB8AC3E}">
        <p14:creationId xmlns:p14="http://schemas.microsoft.com/office/powerpoint/2010/main" val="22919121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College, Career, and</a:t>
            </a:r>
            <a:br>
              <a:rPr lang="en-US" dirty="0" smtClean="0"/>
            </a:br>
            <a:r>
              <a:rPr lang="en-US" dirty="0" smtClean="0"/>
              <a:t>Citizenship Readiness</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a:t>There is no doubt that science and science education are central to the lives of all Americans. Never before has our world been so complex and science knowledge so critical to making sense of it all. When comprehending current events, choosing and using technology, or making informed decisions about one’s healthcare, understanding science is key. Science is also at the heart of the United States’ ability to continue to innovate, lead, and create the jobs of the future. All students, no matter what their future education and career path, must have a solid K–12 science education in order to be prepared for college, careers, and citizenship. </a:t>
            </a:r>
          </a:p>
        </p:txBody>
      </p:sp>
    </p:spTree>
    <p:extLst>
      <p:ext uri="{BB962C8B-B14F-4D97-AF65-F5344CB8AC3E}">
        <p14:creationId xmlns:p14="http://schemas.microsoft.com/office/powerpoint/2010/main" val="7299588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College, Career, and</a:t>
            </a:r>
            <a:br>
              <a:rPr lang="en-US" dirty="0" smtClean="0"/>
            </a:br>
            <a:r>
              <a:rPr lang="en-US" dirty="0" smtClean="0"/>
              <a:t>Citizenship Readiness Explained</a:t>
            </a:r>
            <a:endParaRPr lang="en-US" dirty="0"/>
          </a:p>
        </p:txBody>
      </p:sp>
      <p:sp>
        <p:nvSpPr>
          <p:cNvPr id="3" name="Content Placeholder 2"/>
          <p:cNvSpPr>
            <a:spLocks noGrp="1"/>
          </p:cNvSpPr>
          <p:nvPr>
            <p:ph idx="1"/>
          </p:nvPr>
        </p:nvSpPr>
        <p:spPr/>
        <p:txBody>
          <a:bodyPr/>
          <a:lstStyle/>
          <a:p>
            <a:r>
              <a:rPr lang="en-US" dirty="0" smtClean="0"/>
              <a:t>NGSS are focused on what ALL students need, NOT just college bound students.  </a:t>
            </a:r>
          </a:p>
          <a:p>
            <a:r>
              <a:rPr lang="en-US" dirty="0" smtClean="0"/>
              <a:t>Aid in the cultivation of a scientifically literate society</a:t>
            </a:r>
          </a:p>
          <a:p>
            <a:pPr lvl="1"/>
            <a:r>
              <a:rPr lang="en-US" dirty="0" smtClean="0"/>
              <a:t>i.e. health care, hydrofracking etc.  </a:t>
            </a:r>
            <a:endParaRPr lang="en-US" dirty="0"/>
          </a:p>
        </p:txBody>
      </p:sp>
    </p:spTree>
    <p:extLst>
      <p:ext uri="{BB962C8B-B14F-4D97-AF65-F5344CB8AC3E}">
        <p14:creationId xmlns:p14="http://schemas.microsoft.com/office/powerpoint/2010/main" val="20094636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Alignment to the Common Core</a:t>
            </a:r>
          </a:p>
        </p:txBody>
      </p:sp>
      <p:sp>
        <p:nvSpPr>
          <p:cNvPr id="3" name="Content Placeholder 2"/>
          <p:cNvSpPr>
            <a:spLocks noGrp="1"/>
          </p:cNvSpPr>
          <p:nvPr>
            <p:ph idx="1"/>
          </p:nvPr>
        </p:nvSpPr>
        <p:spPr/>
        <p:txBody>
          <a:bodyPr>
            <a:normAutofit/>
          </a:bodyPr>
          <a:lstStyle/>
          <a:p>
            <a:pPr marL="0" indent="0">
              <a:buNone/>
            </a:pPr>
            <a:r>
              <a:rPr lang="en-US" dirty="0"/>
              <a:t>The science standards and the Common Core Standards (math and ELA/Literacy) overlap in meaningful and substantive ways and offer an opportunity to give all students equitable access to learning standards. </a:t>
            </a:r>
          </a:p>
        </p:txBody>
      </p:sp>
    </p:spTree>
    <p:extLst>
      <p:ext uri="{BB962C8B-B14F-4D97-AF65-F5344CB8AC3E}">
        <p14:creationId xmlns:p14="http://schemas.microsoft.com/office/powerpoint/2010/main" val="3559893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SED Updates</a:t>
            </a:r>
            <a:endParaRPr lang="en-US" dirty="0"/>
          </a:p>
        </p:txBody>
      </p:sp>
      <p:sp>
        <p:nvSpPr>
          <p:cNvPr id="3" name="Content Placeholder 2"/>
          <p:cNvSpPr>
            <a:spLocks noGrp="1"/>
          </p:cNvSpPr>
          <p:nvPr>
            <p:ph idx="1"/>
          </p:nvPr>
        </p:nvSpPr>
        <p:spPr/>
        <p:txBody>
          <a:bodyPr/>
          <a:lstStyle/>
          <a:p>
            <a:r>
              <a:rPr lang="en-US" dirty="0" smtClean="0"/>
              <a:t>Assessment</a:t>
            </a:r>
          </a:p>
          <a:p>
            <a:pPr lvl="1"/>
            <a:r>
              <a:rPr lang="en-US" dirty="0" smtClean="0"/>
              <a:t>PARCC</a:t>
            </a:r>
          </a:p>
          <a:p>
            <a:pPr lvl="1"/>
            <a:r>
              <a:rPr lang="en-US" dirty="0" smtClean="0"/>
              <a:t>Science 4/8 scoring</a:t>
            </a:r>
            <a:endParaRPr lang="en-US" dirty="0"/>
          </a:p>
          <a:p>
            <a:pPr lvl="1"/>
            <a:endParaRPr lang="en-US" dirty="0" smtClean="0"/>
          </a:p>
          <a:p>
            <a:endParaRPr lang="en-US" dirty="0" smtClean="0"/>
          </a:p>
          <a:p>
            <a:endParaRPr lang="en-US" dirty="0"/>
          </a:p>
        </p:txBody>
      </p:sp>
    </p:spTree>
    <p:extLst>
      <p:ext uri="{BB962C8B-B14F-4D97-AF65-F5344CB8AC3E}">
        <p14:creationId xmlns:p14="http://schemas.microsoft.com/office/powerpoint/2010/main" val="3813438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Alignment to the Common Core</a:t>
            </a:r>
          </a:p>
        </p:txBody>
      </p:sp>
      <p:sp>
        <p:nvSpPr>
          <p:cNvPr id="3" name="Content Placeholder 2"/>
          <p:cNvSpPr>
            <a:spLocks noGrp="1"/>
          </p:cNvSpPr>
          <p:nvPr>
            <p:ph idx="1"/>
          </p:nvPr>
        </p:nvSpPr>
        <p:spPr/>
        <p:txBody>
          <a:bodyPr>
            <a:normAutofit/>
          </a:bodyPr>
          <a:lstStyle/>
          <a:p>
            <a:r>
              <a:rPr lang="en-US" dirty="0" smtClean="0"/>
              <a:t>There is an opportunity for science to be part of a child’s comprehensive education.</a:t>
            </a:r>
          </a:p>
          <a:p>
            <a:r>
              <a:rPr lang="en-US" dirty="0" smtClean="0"/>
              <a:t>The NGSS, Math, and ELA standards all overlap in meaningful and substantive ways and offer an opportunity to give all students equitable access to learning standards</a:t>
            </a:r>
            <a:endParaRPr lang="en-US" dirty="0"/>
          </a:p>
        </p:txBody>
      </p:sp>
    </p:spTree>
    <p:extLst>
      <p:ext uri="{BB962C8B-B14F-4D97-AF65-F5344CB8AC3E}">
        <p14:creationId xmlns:p14="http://schemas.microsoft.com/office/powerpoint/2010/main" val="2023487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85750"/>
            <a:ext cx="8229600" cy="1508353"/>
          </a:xfrm>
        </p:spPr>
        <p:txBody>
          <a:bodyPr>
            <a:normAutofit fontScale="90000"/>
          </a:bodyPr>
          <a:lstStyle/>
          <a:p>
            <a:r>
              <a:rPr lang="en-US" dirty="0" smtClean="0">
                <a:sym typeface="Helvetica" pitchFamily="34" charset="0"/>
              </a:rPr>
              <a:t/>
            </a:r>
            <a:br>
              <a:rPr lang="en-US" dirty="0" smtClean="0">
                <a:sym typeface="Helvetica" pitchFamily="34" charset="0"/>
              </a:rPr>
            </a:br>
            <a:r>
              <a:rPr lang="en-US" dirty="0" smtClean="0">
                <a:sym typeface="Helvetica" pitchFamily="34" charset="0"/>
              </a:rPr>
              <a:t>NGSS </a:t>
            </a:r>
            <a:r>
              <a:rPr lang="en-US" dirty="0">
                <a:sym typeface="Helvetica" pitchFamily="34" charset="0"/>
              </a:rPr>
              <a:t>Timeline: What we know today</a:t>
            </a:r>
            <a:br>
              <a:rPr lang="en-US" dirty="0">
                <a:sym typeface="Helvetica" pitchFamily="34" charset="0"/>
              </a:rPr>
            </a:br>
            <a:endParaRPr lang="en-US" dirty="0"/>
          </a:p>
        </p:txBody>
      </p:sp>
      <p:sp>
        <p:nvSpPr>
          <p:cNvPr id="3" name="Content Placeholder 2"/>
          <p:cNvSpPr>
            <a:spLocks noGrp="1"/>
          </p:cNvSpPr>
          <p:nvPr>
            <p:ph idx="1"/>
          </p:nvPr>
        </p:nvSpPr>
        <p:spPr/>
        <p:txBody>
          <a:bodyPr>
            <a:normAutofit lnSpcReduction="10000"/>
          </a:bodyPr>
          <a:lstStyle/>
          <a:p>
            <a:pPr marL="122238" indent="0" defTabSz="909638">
              <a:lnSpc>
                <a:spcPct val="90000"/>
              </a:lnSpc>
              <a:spcBef>
                <a:spcPts val="425"/>
              </a:spcBef>
              <a:buNone/>
            </a:pPr>
            <a:endParaRPr lang="en-US" dirty="0">
              <a:sym typeface="Helvetica" pitchFamily="34" charset="0"/>
            </a:endParaRPr>
          </a:p>
          <a:p>
            <a:pPr marL="433388" indent="-311150" defTabSz="909638">
              <a:lnSpc>
                <a:spcPct val="90000"/>
              </a:lnSpc>
              <a:spcBef>
                <a:spcPts val="425"/>
              </a:spcBef>
              <a:buFont typeface="Wingdings" pitchFamily="2" charset="2"/>
              <a:buChar char="Ø"/>
            </a:pPr>
            <a:r>
              <a:rPr lang="en-US" dirty="0">
                <a:sym typeface="Helvetica" pitchFamily="34" charset="0"/>
              </a:rPr>
              <a:t>The standards and the can be accessed at </a:t>
            </a:r>
            <a:r>
              <a:rPr lang="en-US" dirty="0">
                <a:sym typeface="Helvetica" pitchFamily="34" charset="0"/>
                <a:hlinkClick r:id="rId2"/>
              </a:rPr>
              <a:t>www.nextgenscience.org</a:t>
            </a:r>
            <a:endParaRPr lang="en-US" dirty="0">
              <a:sym typeface="Helvetica" pitchFamily="34" charset="0"/>
            </a:endParaRPr>
          </a:p>
          <a:p>
            <a:pPr marL="433388" indent="-311150" defTabSz="909638">
              <a:lnSpc>
                <a:spcPct val="90000"/>
              </a:lnSpc>
              <a:spcBef>
                <a:spcPts val="425"/>
              </a:spcBef>
              <a:buFont typeface="Wingdings" pitchFamily="2" charset="2"/>
              <a:buChar char="Ø"/>
            </a:pPr>
            <a:endParaRPr lang="en-US" dirty="0">
              <a:sym typeface="Helvetica" pitchFamily="34" charset="0"/>
            </a:endParaRPr>
          </a:p>
          <a:p>
            <a:pPr marL="433388" indent="-311150" defTabSz="909638">
              <a:lnSpc>
                <a:spcPct val="90000"/>
              </a:lnSpc>
              <a:spcBef>
                <a:spcPts val="425"/>
              </a:spcBef>
              <a:buFont typeface="Wingdings" pitchFamily="2" charset="2"/>
              <a:buChar char="Ø"/>
            </a:pPr>
            <a:r>
              <a:rPr lang="en-US" dirty="0">
                <a:sym typeface="Helvetica" pitchFamily="34" charset="0"/>
              </a:rPr>
              <a:t>Final Release – April 9, 2013</a:t>
            </a:r>
          </a:p>
          <a:p>
            <a:pPr marL="122238" indent="0" defTabSz="909638">
              <a:lnSpc>
                <a:spcPct val="90000"/>
              </a:lnSpc>
              <a:spcBef>
                <a:spcPts val="425"/>
              </a:spcBef>
              <a:buNone/>
            </a:pPr>
            <a:endParaRPr lang="en-US" dirty="0">
              <a:sym typeface="Helvetica" pitchFamily="34" charset="0"/>
            </a:endParaRPr>
          </a:p>
          <a:p>
            <a:pPr marL="433388" indent="-311150" defTabSz="909638">
              <a:lnSpc>
                <a:spcPct val="90000"/>
              </a:lnSpc>
              <a:spcBef>
                <a:spcPts val="425"/>
              </a:spcBef>
              <a:buFont typeface="Wingdings" pitchFamily="2" charset="2"/>
              <a:buChar char="Ø"/>
            </a:pPr>
            <a:r>
              <a:rPr lang="en-US" dirty="0">
                <a:sym typeface="Helvetica" pitchFamily="34" charset="0"/>
              </a:rPr>
              <a:t>Not complete: model course mapping in middle and high school, connections to CCSS Math and connections to CCSS ELA Literacy. </a:t>
            </a:r>
            <a:r>
              <a:rPr lang="en-US" dirty="0" smtClean="0">
                <a:sym typeface="Helvetica" pitchFamily="34" charset="0"/>
              </a:rPr>
              <a:t>(In progress)</a:t>
            </a:r>
            <a:endParaRPr lang="en-US" dirty="0"/>
          </a:p>
        </p:txBody>
      </p:sp>
    </p:spTree>
    <p:extLst>
      <p:ext uri="{BB962C8B-B14F-4D97-AF65-F5344CB8AC3E}">
        <p14:creationId xmlns:p14="http://schemas.microsoft.com/office/powerpoint/2010/main" val="3567502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 Continued…</a:t>
            </a:r>
          </a:p>
        </p:txBody>
      </p:sp>
      <p:sp>
        <p:nvSpPr>
          <p:cNvPr id="3" name="Content Placeholder 2"/>
          <p:cNvSpPr>
            <a:spLocks noGrp="1"/>
          </p:cNvSpPr>
          <p:nvPr>
            <p:ph idx="1"/>
          </p:nvPr>
        </p:nvSpPr>
        <p:spPr/>
        <p:txBody>
          <a:bodyPr>
            <a:normAutofit fontScale="70000" lnSpcReduction="20000"/>
          </a:bodyPr>
          <a:lstStyle/>
          <a:p>
            <a:pPr marL="433388" indent="-311150" defTabSz="909638">
              <a:lnSpc>
                <a:spcPct val="90000"/>
              </a:lnSpc>
              <a:spcBef>
                <a:spcPts val="425"/>
              </a:spcBef>
              <a:buFont typeface="Wingdings" pitchFamily="2" charset="2"/>
              <a:buChar char="Ø"/>
            </a:pPr>
            <a:endParaRPr lang="en-US" dirty="0" smtClean="0"/>
          </a:p>
          <a:p>
            <a:pPr marL="433388" indent="-311150" defTabSz="909638">
              <a:lnSpc>
                <a:spcPct val="90000"/>
              </a:lnSpc>
              <a:spcBef>
                <a:spcPts val="425"/>
              </a:spcBef>
              <a:buFont typeface="Wingdings" pitchFamily="2" charset="2"/>
              <a:buChar char="Ø"/>
            </a:pPr>
            <a:r>
              <a:rPr lang="en-US" dirty="0" smtClean="0"/>
              <a:t>NYSED </a:t>
            </a:r>
            <a:r>
              <a:rPr lang="en-US" dirty="0"/>
              <a:t>will have to decide whether to adopt the NGSS</a:t>
            </a:r>
          </a:p>
          <a:p>
            <a:pPr marL="122238" indent="0" defTabSz="909638">
              <a:lnSpc>
                <a:spcPct val="90000"/>
              </a:lnSpc>
              <a:spcBef>
                <a:spcPts val="425"/>
              </a:spcBef>
              <a:buNone/>
            </a:pPr>
            <a:endParaRPr lang="en-US" dirty="0"/>
          </a:p>
          <a:p>
            <a:pPr marL="433388" indent="-311150" defTabSz="909638">
              <a:lnSpc>
                <a:spcPct val="90000"/>
              </a:lnSpc>
              <a:spcBef>
                <a:spcPts val="425"/>
              </a:spcBef>
              <a:buFont typeface="Wingdings" pitchFamily="2" charset="2"/>
              <a:buChar char="Ø"/>
            </a:pPr>
            <a:r>
              <a:rPr lang="en-US" dirty="0">
                <a:sym typeface="Helvetica" pitchFamily="34" charset="0"/>
              </a:rPr>
              <a:t>April 22, 2013: NGSS brought to the NYS Board of Regents</a:t>
            </a:r>
          </a:p>
          <a:p>
            <a:pPr marL="433388" indent="-311150" defTabSz="909638">
              <a:lnSpc>
                <a:spcPct val="90000"/>
              </a:lnSpc>
              <a:spcBef>
                <a:spcPts val="425"/>
              </a:spcBef>
              <a:buFont typeface="Wingdings" pitchFamily="2" charset="2"/>
              <a:buChar char="Ø"/>
            </a:pPr>
            <a:endParaRPr lang="en-US" dirty="0">
              <a:sym typeface="Helvetica" pitchFamily="34" charset="0"/>
            </a:endParaRPr>
          </a:p>
          <a:p>
            <a:pPr marL="433388" indent="-311150" defTabSz="909638">
              <a:lnSpc>
                <a:spcPct val="90000"/>
              </a:lnSpc>
              <a:spcBef>
                <a:spcPts val="425"/>
              </a:spcBef>
              <a:buFont typeface="Wingdings" pitchFamily="2" charset="2"/>
              <a:buChar char="Ø"/>
            </a:pPr>
            <a:r>
              <a:rPr lang="en-US" dirty="0">
                <a:sym typeface="Helvetica" pitchFamily="34" charset="0"/>
              </a:rPr>
              <a:t>NYS Science Standards Evaluation Tool</a:t>
            </a:r>
          </a:p>
          <a:p>
            <a:pPr marL="833438" lvl="1" indent="-311150" defTabSz="909638">
              <a:lnSpc>
                <a:spcPct val="90000"/>
              </a:lnSpc>
              <a:spcBef>
                <a:spcPts val="425"/>
              </a:spcBef>
              <a:buFont typeface="Wingdings" pitchFamily="2" charset="2"/>
              <a:buChar char="Ø"/>
            </a:pPr>
            <a:r>
              <a:rPr lang="en-US" dirty="0">
                <a:sym typeface="Helvetica" pitchFamily="34" charset="0"/>
              </a:rPr>
              <a:t>Various groups of stakeholders compare each set of standards (current and NGSS)</a:t>
            </a:r>
          </a:p>
          <a:p>
            <a:pPr marL="833438" lvl="1" indent="-311150" defTabSz="909638">
              <a:lnSpc>
                <a:spcPct val="90000"/>
              </a:lnSpc>
              <a:spcBef>
                <a:spcPts val="425"/>
              </a:spcBef>
              <a:buFont typeface="Wingdings" pitchFamily="2" charset="2"/>
              <a:buChar char="Ø"/>
            </a:pPr>
            <a:endParaRPr lang="en-US" dirty="0">
              <a:sym typeface="Helvetica" pitchFamily="34" charset="0"/>
            </a:endParaRPr>
          </a:p>
          <a:p>
            <a:pPr marL="833438" lvl="1" indent="-311150" defTabSz="909638">
              <a:lnSpc>
                <a:spcPct val="90000"/>
              </a:lnSpc>
              <a:spcBef>
                <a:spcPts val="425"/>
              </a:spcBef>
              <a:buFont typeface="Wingdings" pitchFamily="2" charset="2"/>
              <a:buChar char="Ø"/>
            </a:pPr>
            <a:r>
              <a:rPr lang="en-US" dirty="0">
                <a:sym typeface="Helvetica" pitchFamily="34" charset="0"/>
              </a:rPr>
              <a:t>Stakeholders are: statewide leadership team, science content advisory panel, NYS Science Education consortium.  </a:t>
            </a:r>
          </a:p>
          <a:p>
            <a:pPr marL="833438" lvl="1" indent="-311150" defTabSz="909638">
              <a:lnSpc>
                <a:spcPct val="90000"/>
              </a:lnSpc>
              <a:spcBef>
                <a:spcPts val="425"/>
              </a:spcBef>
              <a:buFont typeface="Wingdings" pitchFamily="2" charset="2"/>
              <a:buChar char="Ø"/>
            </a:pPr>
            <a:endParaRPr lang="en-US" dirty="0">
              <a:sym typeface="Helvetica" pitchFamily="34" charset="0"/>
            </a:endParaRPr>
          </a:p>
          <a:p>
            <a:pPr marL="833438" lvl="1" indent="-311150" defTabSz="909638">
              <a:lnSpc>
                <a:spcPct val="90000"/>
              </a:lnSpc>
              <a:spcBef>
                <a:spcPts val="425"/>
              </a:spcBef>
              <a:buFont typeface="Wingdings" pitchFamily="2" charset="2"/>
              <a:buChar char="Ø"/>
            </a:pPr>
            <a:r>
              <a:rPr lang="en-US" dirty="0">
                <a:sym typeface="Helvetica" pitchFamily="34" charset="0"/>
              </a:rPr>
              <a:t>Prepare a recommendation for the Board of Regents to consider</a:t>
            </a:r>
          </a:p>
          <a:p>
            <a:endParaRPr lang="en-US" dirty="0"/>
          </a:p>
        </p:txBody>
      </p:sp>
    </p:spTree>
    <p:extLst>
      <p:ext uri="{BB962C8B-B14F-4D97-AF65-F5344CB8AC3E}">
        <p14:creationId xmlns:p14="http://schemas.microsoft.com/office/powerpoint/2010/main" val="1966981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 Continued….</a:t>
            </a:r>
          </a:p>
        </p:txBody>
      </p:sp>
      <p:sp>
        <p:nvSpPr>
          <p:cNvPr id="3" name="Content Placeholder 2"/>
          <p:cNvSpPr>
            <a:spLocks noGrp="1"/>
          </p:cNvSpPr>
          <p:nvPr>
            <p:ph idx="1"/>
          </p:nvPr>
        </p:nvSpPr>
        <p:spPr/>
        <p:txBody>
          <a:bodyPr/>
          <a:lstStyle/>
          <a:p>
            <a:pPr marL="433388" indent="-311150" defTabSz="909638">
              <a:lnSpc>
                <a:spcPct val="90000"/>
              </a:lnSpc>
              <a:spcBef>
                <a:spcPts val="425"/>
              </a:spcBef>
              <a:buFont typeface="Wingdings" pitchFamily="2" charset="2"/>
              <a:buChar char="Ø"/>
            </a:pPr>
            <a:r>
              <a:rPr lang="en-US" dirty="0">
                <a:sym typeface="Helvetica" pitchFamily="34" charset="0"/>
              </a:rPr>
              <a:t>September: formal recommendation will be made to Board of Regents regarding adoption of NGSS and strategic plan for implementation</a:t>
            </a:r>
          </a:p>
          <a:p>
            <a:pPr marL="433388" indent="-311150" defTabSz="909638">
              <a:lnSpc>
                <a:spcPct val="90000"/>
              </a:lnSpc>
              <a:spcBef>
                <a:spcPts val="425"/>
              </a:spcBef>
              <a:buFont typeface="Wingdings" pitchFamily="2" charset="2"/>
              <a:buChar char="Ø"/>
            </a:pPr>
            <a:endParaRPr lang="en-US" dirty="0">
              <a:sym typeface="Helvetica" pitchFamily="34" charset="0"/>
            </a:endParaRPr>
          </a:p>
          <a:p>
            <a:pPr marL="0" indent="0" algn="ctr">
              <a:buNone/>
            </a:pPr>
            <a:r>
              <a:rPr lang="en-US" b="1" dirty="0"/>
              <a:t>**Adoption does not mean implementation**</a:t>
            </a:r>
          </a:p>
          <a:p>
            <a:endParaRPr lang="en-US" dirty="0"/>
          </a:p>
        </p:txBody>
      </p:sp>
    </p:spTree>
    <p:extLst>
      <p:ext uri="{BB962C8B-B14F-4D97-AF65-F5344CB8AC3E}">
        <p14:creationId xmlns:p14="http://schemas.microsoft.com/office/powerpoint/2010/main" val="3788794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767565"/>
            <a:ext cx="9144000" cy="1470025"/>
          </a:xfrm>
        </p:spPr>
        <p:txBody>
          <a:bodyPr/>
          <a:lstStyle/>
          <a:p>
            <a:r>
              <a:rPr lang="en-US" dirty="0" smtClean="0"/>
              <a:t>ELA</a:t>
            </a:r>
            <a:endParaRPr lang="en-US" dirty="0"/>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653206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and Writing</a:t>
            </a:r>
            <a:endParaRPr lang="en-US" dirty="0"/>
          </a:p>
        </p:txBody>
      </p:sp>
      <p:sp>
        <p:nvSpPr>
          <p:cNvPr id="3" name="Content Placeholder 2"/>
          <p:cNvSpPr>
            <a:spLocks noGrp="1"/>
          </p:cNvSpPr>
          <p:nvPr>
            <p:ph idx="1"/>
          </p:nvPr>
        </p:nvSpPr>
        <p:spPr/>
        <p:txBody>
          <a:bodyPr>
            <a:normAutofit/>
          </a:bodyPr>
          <a:lstStyle/>
          <a:p>
            <a:r>
              <a:rPr lang="en-US" dirty="0" smtClean="0"/>
              <a:t>Who has what?</a:t>
            </a:r>
          </a:p>
          <a:p>
            <a:r>
              <a:rPr lang="en-US" dirty="0" smtClean="0"/>
              <a:t>Instructional Support action</a:t>
            </a:r>
            <a:endParaRPr lang="en-US" dirty="0"/>
          </a:p>
          <a:p>
            <a:r>
              <a:rPr lang="en-US" dirty="0" smtClean="0"/>
              <a:t>What might be some next steps for us, </a:t>
            </a:r>
            <a:r>
              <a:rPr lang="en-US" dirty="0" smtClean="0"/>
              <a:t>regionally?</a:t>
            </a:r>
            <a:endParaRPr lang="en-US" dirty="0"/>
          </a:p>
        </p:txBody>
      </p:sp>
    </p:spTree>
    <p:extLst>
      <p:ext uri="{BB962C8B-B14F-4D97-AF65-F5344CB8AC3E}">
        <p14:creationId xmlns:p14="http://schemas.microsoft.com/office/powerpoint/2010/main" val="12812509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Expeditionary Learning</a:t>
            </a:r>
            <a:endParaRPr lang="en-US" dirty="0"/>
          </a:p>
        </p:txBody>
      </p:sp>
      <p:sp>
        <p:nvSpPr>
          <p:cNvPr id="3" name="Content Placeholder 2"/>
          <p:cNvSpPr>
            <a:spLocks noGrp="1"/>
          </p:cNvSpPr>
          <p:nvPr>
            <p:ph idx="1"/>
          </p:nvPr>
        </p:nvSpPr>
        <p:spPr>
          <a:xfrm>
            <a:off x="457200" y="1378425"/>
            <a:ext cx="8229600" cy="5268036"/>
          </a:xfrm>
        </p:spPr>
        <p:txBody>
          <a:bodyPr>
            <a:normAutofit/>
          </a:bodyPr>
          <a:lstStyle/>
          <a:p>
            <a:pPr marL="0" indent="0">
              <a:buNone/>
            </a:pPr>
            <a:r>
              <a:rPr lang="en-US" dirty="0" smtClean="0"/>
              <a:t>Expeditionary Learning (Drivers Village)</a:t>
            </a:r>
          </a:p>
          <a:p>
            <a:r>
              <a:rPr lang="en-US" dirty="0" smtClean="0"/>
              <a:t>June 24-26</a:t>
            </a:r>
            <a:r>
              <a:rPr lang="en-US" baseline="30000" dirty="0" smtClean="0"/>
              <a:t>th</a:t>
            </a:r>
            <a:r>
              <a:rPr lang="en-US" dirty="0" smtClean="0"/>
              <a:t>, 8:30am </a:t>
            </a:r>
            <a:r>
              <a:rPr lang="en-US" dirty="0"/>
              <a:t>- </a:t>
            </a:r>
            <a:r>
              <a:rPr lang="en-US" dirty="0" smtClean="0"/>
              <a:t>4:00pm</a:t>
            </a:r>
            <a:endParaRPr lang="en-US" dirty="0"/>
          </a:p>
          <a:p>
            <a:r>
              <a:rPr lang="en-US" dirty="0" smtClean="0"/>
              <a:t>Teachers, $375</a:t>
            </a:r>
          </a:p>
          <a:p>
            <a:r>
              <a:rPr lang="en-US" dirty="0" smtClean="0"/>
              <a:t>Can run stipends through OCM BOCES</a:t>
            </a:r>
          </a:p>
          <a:p>
            <a:r>
              <a:rPr lang="en-US" dirty="0" smtClean="0"/>
              <a:t>NT subsidy of $100 per NT seat</a:t>
            </a:r>
          </a:p>
          <a:p>
            <a:endParaRPr lang="en-US" sz="2000" dirty="0" smtClean="0"/>
          </a:p>
          <a:p>
            <a:r>
              <a:rPr lang="en-US" dirty="0" smtClean="0"/>
              <a:t>June 27</a:t>
            </a:r>
            <a:r>
              <a:rPr lang="en-US" baseline="30000" dirty="0" smtClean="0"/>
              <a:t>th</a:t>
            </a:r>
            <a:r>
              <a:rPr lang="en-US" dirty="0" smtClean="0"/>
              <a:t>, </a:t>
            </a:r>
            <a:r>
              <a:rPr lang="en-US" dirty="0"/>
              <a:t>8:30am - 4:00pm</a:t>
            </a:r>
          </a:p>
          <a:p>
            <a:r>
              <a:rPr lang="en-US" dirty="0" smtClean="0"/>
              <a:t>Grades 3-5 &amp; District  Administrators, $125</a:t>
            </a:r>
          </a:p>
          <a:p>
            <a:r>
              <a:rPr lang="en-US" dirty="0"/>
              <a:t>NT subsidy of </a:t>
            </a:r>
            <a:r>
              <a:rPr lang="en-US" dirty="0" smtClean="0"/>
              <a:t>$</a:t>
            </a:r>
            <a:r>
              <a:rPr lang="en-US" dirty="0"/>
              <a:t>5</a:t>
            </a:r>
            <a:r>
              <a:rPr lang="en-US" dirty="0" smtClean="0"/>
              <a:t>0 </a:t>
            </a:r>
            <a:r>
              <a:rPr lang="en-US" dirty="0"/>
              <a:t>per NT seat</a:t>
            </a:r>
          </a:p>
          <a:p>
            <a:endParaRPr lang="en-US" dirty="0"/>
          </a:p>
        </p:txBody>
      </p:sp>
    </p:spTree>
    <p:extLst>
      <p:ext uri="{BB962C8B-B14F-4D97-AF65-F5344CB8AC3E}">
        <p14:creationId xmlns:p14="http://schemas.microsoft.com/office/powerpoint/2010/main" val="351166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Authentic Nonfiction</a:t>
            </a:r>
            <a:endParaRPr lang="en-US" dirty="0"/>
          </a:p>
        </p:txBody>
      </p:sp>
      <p:sp>
        <p:nvSpPr>
          <p:cNvPr id="3" name="Content Placeholder 2"/>
          <p:cNvSpPr>
            <a:spLocks noGrp="1"/>
          </p:cNvSpPr>
          <p:nvPr>
            <p:ph idx="1"/>
          </p:nvPr>
        </p:nvSpPr>
        <p:spPr/>
        <p:txBody>
          <a:bodyPr>
            <a:normAutofit/>
          </a:bodyPr>
          <a:lstStyle/>
          <a:p>
            <a:r>
              <a:rPr lang="en-US" dirty="0"/>
              <a:t>There are tentative plans for a two-day project for teacher librarians and HS content teachers about locating appropriate and authentic nonfiction w/ SUNY Cortland</a:t>
            </a:r>
          </a:p>
        </p:txBody>
      </p:sp>
    </p:spTree>
    <p:extLst>
      <p:ext uri="{BB962C8B-B14F-4D97-AF65-F5344CB8AC3E}">
        <p14:creationId xmlns:p14="http://schemas.microsoft.com/office/powerpoint/2010/main" val="38368022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Professional Practice</a:t>
            </a:r>
            <a:endParaRPr lang="en-US" dirty="0"/>
          </a:p>
        </p:txBody>
      </p:sp>
    </p:spTree>
    <p:extLst>
      <p:ext uri="{BB962C8B-B14F-4D97-AF65-F5344CB8AC3E}">
        <p14:creationId xmlns:p14="http://schemas.microsoft.com/office/powerpoint/2010/main" val="29860729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Professional Practice (APPR)</a:t>
            </a:r>
            <a:endParaRPr lang="en-US" dirty="0"/>
          </a:p>
        </p:txBody>
      </p:sp>
      <p:sp>
        <p:nvSpPr>
          <p:cNvPr id="3" name="Content Placeholder 2"/>
          <p:cNvSpPr>
            <a:spLocks noGrp="1"/>
          </p:cNvSpPr>
          <p:nvPr>
            <p:ph idx="1"/>
          </p:nvPr>
        </p:nvSpPr>
        <p:spPr>
          <a:xfrm>
            <a:off x="457200" y="1499844"/>
            <a:ext cx="8229600" cy="642856"/>
          </a:xfrm>
        </p:spPr>
        <p:txBody>
          <a:bodyPr/>
          <a:lstStyle/>
          <a:p>
            <a:r>
              <a:rPr lang="en-US" dirty="0" smtClean="0"/>
              <a:t>APPR </a:t>
            </a:r>
            <a:r>
              <a:rPr lang="en-US" dirty="0" smtClean="0"/>
              <a:t>2.0 on June </a:t>
            </a:r>
            <a:r>
              <a:rPr lang="en-US" dirty="0" smtClean="0"/>
              <a:t>12</a:t>
            </a:r>
          </a:p>
        </p:txBody>
      </p:sp>
      <p:sp>
        <p:nvSpPr>
          <p:cNvPr id="4" name="Rectangle 3"/>
          <p:cNvSpPr/>
          <p:nvPr/>
        </p:nvSpPr>
        <p:spPr>
          <a:xfrm>
            <a:off x="245659" y="2234399"/>
            <a:ext cx="8707272" cy="2308324"/>
          </a:xfrm>
          <a:prstGeom prst="rect">
            <a:avLst/>
          </a:prstGeom>
        </p:spPr>
        <p:txBody>
          <a:bodyPr wrap="square">
            <a:spAutoFit/>
          </a:bodyPr>
          <a:lstStyle/>
          <a:p>
            <a:r>
              <a:rPr lang="en-US" dirty="0" smtClean="0"/>
              <a:t>June </a:t>
            </a:r>
            <a:r>
              <a:rPr lang="en-US" dirty="0"/>
              <a:t>12: </a:t>
            </a:r>
            <a:r>
              <a:rPr lang="en-US" b="1" dirty="0"/>
              <a:t>The release of scores to parents.</a:t>
            </a:r>
            <a:r>
              <a:rPr lang="en-US" dirty="0"/>
              <a:t> We will review the rules about the communication of score information to parents and then will try to build some regional consensus about how we will go about doing this in a way that is relatively consistent and manageable. A regional approach to this will help districts manage their requests and the means by which they respond.</a:t>
            </a:r>
            <a:r>
              <a:rPr lang="en-US" b="1" dirty="0"/>
              <a:t> </a:t>
            </a:r>
            <a:r>
              <a:rPr lang="en-US" dirty="0"/>
              <a:t>Also, </a:t>
            </a:r>
            <a:r>
              <a:rPr lang="en-US" b="1" dirty="0"/>
              <a:t>SLOs, LATs, evidence collection and summative conversations.</a:t>
            </a:r>
            <a:r>
              <a:rPr lang="en-US" dirty="0"/>
              <a:t> What did we learn from the SLOs and LATS that we need to change? What did we learn from the evidence collection process? What did we learn from the summative conversations with teachers? </a:t>
            </a:r>
            <a:r>
              <a:rPr lang="en-US" dirty="0">
                <a:hlinkClick r:id="rId2"/>
              </a:rPr>
              <a:t>Register</a:t>
            </a:r>
            <a:endParaRPr lang="en-US" dirty="0"/>
          </a:p>
        </p:txBody>
      </p:sp>
    </p:spTree>
    <p:extLst>
      <p:ext uri="{BB962C8B-B14F-4D97-AF65-F5344CB8AC3E}">
        <p14:creationId xmlns:p14="http://schemas.microsoft.com/office/powerpoint/2010/main" val="25722763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SED Updates</a:t>
            </a:r>
            <a:endParaRPr lang="en-US" dirty="0"/>
          </a:p>
        </p:txBody>
      </p:sp>
      <p:sp>
        <p:nvSpPr>
          <p:cNvPr id="3" name="Content Placeholder 2"/>
          <p:cNvSpPr>
            <a:spLocks noGrp="1"/>
          </p:cNvSpPr>
          <p:nvPr>
            <p:ph idx="1"/>
          </p:nvPr>
        </p:nvSpPr>
        <p:spPr/>
        <p:txBody>
          <a:bodyPr/>
          <a:lstStyle/>
          <a:p>
            <a:r>
              <a:rPr lang="en-US" dirty="0" smtClean="0"/>
              <a:t>Standards</a:t>
            </a:r>
          </a:p>
          <a:p>
            <a:pPr lvl="1"/>
            <a:r>
              <a:rPr lang="en-US" dirty="0" smtClean="0"/>
              <a:t>Research</a:t>
            </a:r>
          </a:p>
          <a:p>
            <a:pPr lvl="1"/>
            <a:r>
              <a:rPr lang="en-US" dirty="0" smtClean="0"/>
              <a:t>Next </a:t>
            </a:r>
            <a:r>
              <a:rPr lang="en-US" dirty="0" smtClean="0"/>
              <a:t>Generation Science Standards</a:t>
            </a:r>
          </a:p>
          <a:p>
            <a:pPr lvl="1"/>
            <a:r>
              <a:rPr lang="en-US" dirty="0" smtClean="0"/>
              <a:t>Social Studies Frameworks</a:t>
            </a:r>
            <a:endParaRPr lang="en-US" dirty="0"/>
          </a:p>
          <a:p>
            <a:pPr lvl="1"/>
            <a:endParaRPr lang="en-US" dirty="0" smtClean="0"/>
          </a:p>
          <a:p>
            <a:endParaRPr lang="en-US" dirty="0" smtClean="0"/>
          </a:p>
          <a:p>
            <a:endParaRPr lang="en-US" dirty="0"/>
          </a:p>
        </p:txBody>
      </p:sp>
    </p:spTree>
    <p:extLst>
      <p:ext uri="{BB962C8B-B14F-4D97-AF65-F5344CB8AC3E}">
        <p14:creationId xmlns:p14="http://schemas.microsoft.com/office/powerpoint/2010/main" val="29668604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(APPR</a:t>
            </a:r>
            <a:r>
              <a:rPr lang="en-US" dirty="0" smtClean="0"/>
              <a:t>)</a:t>
            </a:r>
            <a:endParaRPr lang="en-US" dirty="0"/>
          </a:p>
        </p:txBody>
      </p:sp>
      <p:sp>
        <p:nvSpPr>
          <p:cNvPr id="3" name="Content Placeholder 2"/>
          <p:cNvSpPr>
            <a:spLocks noGrp="1"/>
          </p:cNvSpPr>
          <p:nvPr>
            <p:ph idx="1"/>
          </p:nvPr>
        </p:nvSpPr>
        <p:spPr>
          <a:xfrm>
            <a:off x="457200" y="1499844"/>
            <a:ext cx="8229600" cy="5358156"/>
          </a:xfrm>
        </p:spPr>
        <p:txBody>
          <a:bodyPr/>
          <a:lstStyle/>
          <a:p>
            <a:r>
              <a:rPr lang="en-US" dirty="0" smtClean="0"/>
              <a:t>Lead Evaluator Training</a:t>
            </a:r>
          </a:p>
          <a:p>
            <a:pPr lvl="1"/>
            <a:r>
              <a:rPr lang="en-US" dirty="0" smtClean="0"/>
              <a:t>Year one cohort</a:t>
            </a:r>
          </a:p>
          <a:p>
            <a:pPr lvl="1"/>
            <a:r>
              <a:rPr lang="en-US" dirty="0" smtClean="0"/>
              <a:t>Ongoing (3 days)</a:t>
            </a:r>
          </a:p>
          <a:p>
            <a:r>
              <a:rPr lang="en-US" dirty="0" smtClean="0"/>
              <a:t>Principal Evaluator Training</a:t>
            </a:r>
          </a:p>
          <a:p>
            <a:pPr lvl="1"/>
            <a:r>
              <a:rPr lang="en-US" dirty="0"/>
              <a:t>Ongoing (3 days)</a:t>
            </a:r>
          </a:p>
          <a:p>
            <a:endParaRPr lang="en-US" dirty="0" smtClean="0"/>
          </a:p>
        </p:txBody>
      </p:sp>
    </p:spTree>
    <p:extLst>
      <p:ext uri="{BB962C8B-B14F-4D97-AF65-F5344CB8AC3E}">
        <p14:creationId xmlns:p14="http://schemas.microsoft.com/office/powerpoint/2010/main" val="38592041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End-of-the-Year (APPR</a:t>
            </a:r>
            <a:r>
              <a:rPr lang="en-US" dirty="0" smtClean="0"/>
              <a:t>)</a:t>
            </a:r>
            <a:endParaRPr lang="en-US" dirty="0"/>
          </a:p>
        </p:txBody>
      </p:sp>
      <p:sp>
        <p:nvSpPr>
          <p:cNvPr id="3" name="Content Placeholder 2"/>
          <p:cNvSpPr>
            <a:spLocks noGrp="1"/>
          </p:cNvSpPr>
          <p:nvPr>
            <p:ph idx="1"/>
          </p:nvPr>
        </p:nvSpPr>
        <p:spPr>
          <a:xfrm>
            <a:off x="457200" y="1499844"/>
            <a:ext cx="8229600" cy="5358156"/>
          </a:xfrm>
        </p:spPr>
        <p:txBody>
          <a:bodyPr>
            <a:normAutofit fontScale="92500" lnSpcReduction="10000"/>
          </a:bodyPr>
          <a:lstStyle/>
          <a:p>
            <a:r>
              <a:rPr lang="en-US" dirty="0"/>
              <a:t>End-of-the-Year Meeting </a:t>
            </a:r>
            <a:r>
              <a:rPr lang="en-US" dirty="0">
                <a:hlinkClick r:id="rId2"/>
              </a:rPr>
              <a:t>planner</a:t>
            </a:r>
            <a:endParaRPr lang="en-US" dirty="0"/>
          </a:p>
          <a:p>
            <a:r>
              <a:rPr lang="en-US" dirty="0"/>
              <a:t>Timeline and explanation for End-of-the-Year process. This is an </a:t>
            </a:r>
            <a:r>
              <a:rPr lang="en-US" dirty="0">
                <a:hlinkClick r:id="rId3"/>
              </a:rPr>
              <a:t>example </a:t>
            </a:r>
            <a:r>
              <a:rPr lang="en-US" dirty="0"/>
              <a:t>of guidance for End-of-the-Year meetings. You can change it to make it match the particular requirements and deadlines of your district.</a:t>
            </a:r>
          </a:p>
          <a:p>
            <a:r>
              <a:rPr lang="en-US" dirty="0"/>
              <a:t>End-of-the-Year Meeting example (</a:t>
            </a:r>
            <a:r>
              <a:rPr lang="en-US" dirty="0">
                <a:hlinkClick r:id="rId4"/>
              </a:rPr>
              <a:t>video</a:t>
            </a:r>
            <a:r>
              <a:rPr lang="en-US" dirty="0"/>
              <a:t>)</a:t>
            </a:r>
          </a:p>
          <a:p>
            <a:r>
              <a:rPr lang="en-US" dirty="0">
                <a:hlinkClick r:id="rId5"/>
              </a:rPr>
              <a:t>Example</a:t>
            </a:r>
            <a:r>
              <a:rPr lang="en-US" dirty="0"/>
              <a:t> of a slideshow that can be customized and used district-wide when consistent communication of expectations for End-of-the-Year procedures and meetings.</a:t>
            </a:r>
          </a:p>
        </p:txBody>
      </p:sp>
    </p:spTree>
    <p:extLst>
      <p:ext uri="{BB962C8B-B14F-4D97-AF65-F5344CB8AC3E}">
        <p14:creationId xmlns:p14="http://schemas.microsoft.com/office/powerpoint/2010/main" val="3947839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Culture</a:t>
            </a:r>
            <a:endParaRPr lang="en-US" dirty="0"/>
          </a:p>
        </p:txBody>
      </p:sp>
    </p:spTree>
    <p:extLst>
      <p:ext uri="{BB962C8B-B14F-4D97-AF65-F5344CB8AC3E}">
        <p14:creationId xmlns:p14="http://schemas.microsoft.com/office/powerpoint/2010/main" val="29860729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Culture</a:t>
            </a:r>
            <a:endParaRPr lang="en-US" dirty="0"/>
          </a:p>
        </p:txBody>
      </p:sp>
      <p:pic>
        <p:nvPicPr>
          <p:cNvPr id="5" name="Content Placeholder 4">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42224" y="1690688"/>
            <a:ext cx="6059552" cy="4525962"/>
          </a:xfrm>
        </p:spPr>
      </p:pic>
    </p:spTree>
    <p:extLst>
      <p:ext uri="{BB962C8B-B14F-4D97-AF65-F5344CB8AC3E}">
        <p14:creationId xmlns:p14="http://schemas.microsoft.com/office/powerpoint/2010/main" val="573637833"/>
      </p:ext>
    </p:extLst>
  </p:cSld>
  <p:clrMapOvr>
    <a:masterClrMapping/>
  </p:clrMapOvr>
  <p:transition spd="slow">
    <p:push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364" y="365353"/>
            <a:ext cx="8789158" cy="1143000"/>
          </a:xfrm>
        </p:spPr>
        <p:txBody>
          <a:bodyPr>
            <a:normAutofit fontScale="90000"/>
          </a:bodyPr>
          <a:lstStyle/>
          <a:p>
            <a:r>
              <a:rPr lang="en-US" dirty="0"/>
              <a:t> PLCs at Work</a:t>
            </a:r>
            <a:r>
              <a:rPr lang="en-US" baseline="30000" dirty="0"/>
              <a:t>TM</a:t>
            </a:r>
            <a:r>
              <a:rPr lang="en-US" dirty="0"/>
              <a:t> Summer Institute </a:t>
            </a:r>
          </a:p>
        </p:txBody>
      </p:sp>
      <p:sp>
        <p:nvSpPr>
          <p:cNvPr id="3" name="Content Placeholder 2"/>
          <p:cNvSpPr>
            <a:spLocks noGrp="1"/>
          </p:cNvSpPr>
          <p:nvPr>
            <p:ph idx="1"/>
          </p:nvPr>
        </p:nvSpPr>
        <p:spPr>
          <a:xfrm>
            <a:off x="457199" y="1690915"/>
            <a:ext cx="8372901" cy="4900954"/>
          </a:xfrm>
        </p:spPr>
        <p:txBody>
          <a:bodyPr>
            <a:normAutofit fontScale="92500" lnSpcReduction="20000"/>
          </a:bodyPr>
          <a:lstStyle/>
          <a:p>
            <a:r>
              <a:rPr lang="en-US" dirty="0" smtClean="0"/>
              <a:t>July </a:t>
            </a:r>
            <a:r>
              <a:rPr lang="en-US" dirty="0"/>
              <a:t>24-26</a:t>
            </a:r>
          </a:p>
          <a:p>
            <a:r>
              <a:rPr lang="en-US" dirty="0" smtClean="0"/>
              <a:t>OCM </a:t>
            </a:r>
            <a:r>
              <a:rPr lang="en-US" dirty="0"/>
              <a:t>BOCES Henry Campus</a:t>
            </a:r>
          </a:p>
          <a:p>
            <a:r>
              <a:rPr lang="en-US" dirty="0" smtClean="0"/>
              <a:t>Keynote </a:t>
            </a:r>
            <a:r>
              <a:rPr lang="en-US" dirty="0"/>
              <a:t>speakers streamed live to our site (Richard DuFour, Rebecca DuFour, Mike Mattos)</a:t>
            </a:r>
          </a:p>
          <a:p>
            <a:r>
              <a:rPr lang="en-US" dirty="0" smtClean="0"/>
              <a:t>All </a:t>
            </a:r>
            <a:r>
              <a:rPr lang="en-US" dirty="0"/>
              <a:t>participants receive their own copy of Learning by Doing</a:t>
            </a:r>
          </a:p>
          <a:p>
            <a:r>
              <a:rPr lang="en-US" dirty="0" smtClean="0"/>
              <a:t>Breakout </a:t>
            </a:r>
            <a:r>
              <a:rPr lang="en-US" dirty="0"/>
              <a:t>presenters "live" and "on-site"</a:t>
            </a:r>
          </a:p>
          <a:p>
            <a:r>
              <a:rPr lang="en-US" dirty="0" smtClean="0"/>
              <a:t>All </a:t>
            </a:r>
            <a:r>
              <a:rPr lang="en-US" dirty="0"/>
              <a:t>Solution Tree handouts provided to all participants</a:t>
            </a:r>
          </a:p>
          <a:p>
            <a:r>
              <a:rPr lang="en-US" dirty="0" smtClean="0"/>
              <a:t>Light </a:t>
            </a:r>
            <a:r>
              <a:rPr lang="en-US" dirty="0"/>
              <a:t>breakfast and lunch included each day</a:t>
            </a:r>
          </a:p>
          <a:p>
            <a:endParaRPr lang="en-US" dirty="0"/>
          </a:p>
        </p:txBody>
      </p:sp>
    </p:spTree>
    <p:extLst>
      <p:ext uri="{BB962C8B-B14F-4D97-AF65-F5344CB8AC3E}">
        <p14:creationId xmlns:p14="http://schemas.microsoft.com/office/powerpoint/2010/main" val="2871787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Assessment</a:t>
            </a:r>
            <a:endParaRPr lang="en-US" dirty="0"/>
          </a:p>
        </p:txBody>
      </p:sp>
    </p:spTree>
    <p:extLst>
      <p:ext uri="{BB962C8B-B14F-4D97-AF65-F5344CB8AC3E}">
        <p14:creationId xmlns:p14="http://schemas.microsoft.com/office/powerpoint/2010/main" val="40825918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r>
              <a:rPr lang="en-US" dirty="0" smtClean="0"/>
              <a:t>Overall smooth scoring 3-8 season!</a:t>
            </a:r>
          </a:p>
          <a:p>
            <a:endParaRPr lang="en-US" dirty="0"/>
          </a:p>
          <a:p>
            <a:r>
              <a:rPr lang="en-US" dirty="0" smtClean="0"/>
              <a:t>Tracking of expenses…. </a:t>
            </a:r>
            <a:endParaRPr lang="en-US" dirty="0"/>
          </a:p>
        </p:txBody>
      </p:sp>
      <p:pic>
        <p:nvPicPr>
          <p:cNvPr id="1026" name="Picture 2" descr="C:\Users\lradicel\AppData\Local\Microsoft\Windows\Temporary Internet Files\Content.IE5\WUUHWS5R\MC90010521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152400"/>
            <a:ext cx="1587398" cy="18315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886200"/>
            <a:ext cx="158432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0497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June 2013 Regents</a:t>
            </a:r>
            <a:endParaRPr lang="en-US" dirty="0"/>
          </a:p>
        </p:txBody>
      </p:sp>
      <p:sp>
        <p:nvSpPr>
          <p:cNvPr id="3" name="Content Placeholder 2"/>
          <p:cNvSpPr>
            <a:spLocks noGrp="1"/>
          </p:cNvSpPr>
          <p:nvPr>
            <p:ph idx="1"/>
          </p:nvPr>
        </p:nvSpPr>
        <p:spPr/>
        <p:txBody>
          <a:bodyPr/>
          <a:lstStyle/>
          <a:p>
            <a:r>
              <a:rPr lang="en-US" dirty="0" smtClean="0"/>
              <a:t>Schedule was sent- with request for scorer names by May 21</a:t>
            </a:r>
          </a:p>
          <a:p>
            <a:r>
              <a:rPr lang="en-US" dirty="0" smtClean="0"/>
              <a:t>Procedures and reminders sent:</a:t>
            </a:r>
          </a:p>
          <a:p>
            <a:pPr lvl="1"/>
            <a:r>
              <a:rPr lang="en-US" dirty="0" smtClean="0"/>
              <a:t>Earth Science lab portion answer key</a:t>
            </a:r>
          </a:p>
          <a:p>
            <a:pPr lvl="1"/>
            <a:r>
              <a:rPr lang="en-US" dirty="0" smtClean="0"/>
              <a:t>Tests delivered to Tully </a:t>
            </a:r>
            <a:r>
              <a:rPr lang="en-US" dirty="0" smtClean="0"/>
              <a:t>Jr-Sr</a:t>
            </a:r>
            <a:r>
              <a:rPr lang="en-US" dirty="0" smtClean="0"/>
              <a:t> High by 4:00 afternoon or 7:30 am the day of scoring</a:t>
            </a:r>
          </a:p>
          <a:p>
            <a:r>
              <a:rPr lang="en-US" dirty="0" smtClean="0"/>
              <a:t>Need to discuss:  Global and US scoring scheduling  concerns</a:t>
            </a:r>
            <a:endParaRPr lang="en-US" dirty="0"/>
          </a:p>
        </p:txBody>
      </p:sp>
    </p:spTree>
    <p:extLst>
      <p:ext uri="{BB962C8B-B14F-4D97-AF65-F5344CB8AC3E}">
        <p14:creationId xmlns:p14="http://schemas.microsoft.com/office/powerpoint/2010/main" val="1991426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5078" y="2668317"/>
            <a:ext cx="7772400" cy="1470025"/>
          </a:xfrm>
        </p:spPr>
        <p:txBody>
          <a:bodyPr/>
          <a:lstStyle/>
          <a:p>
            <a:r>
              <a:rPr lang="en-US" i="1" dirty="0" smtClean="0"/>
              <a:t>Next</a:t>
            </a:r>
            <a:r>
              <a:rPr lang="en-US" dirty="0" smtClean="0"/>
              <a:t> BCIC Meeting</a:t>
            </a:r>
            <a:endParaRPr lang="en-US" dirty="0"/>
          </a:p>
        </p:txBody>
      </p:sp>
      <p:sp>
        <p:nvSpPr>
          <p:cNvPr id="3" name="Subtitle 2"/>
          <p:cNvSpPr>
            <a:spLocks noGrp="1"/>
          </p:cNvSpPr>
          <p:nvPr>
            <p:ph type="subTitle" idx="1"/>
          </p:nvPr>
        </p:nvSpPr>
        <p:spPr>
          <a:xfrm>
            <a:off x="470848" y="3673465"/>
            <a:ext cx="6400800" cy="1752600"/>
          </a:xfrm>
        </p:spPr>
        <p:txBody>
          <a:bodyPr/>
          <a:lstStyle/>
          <a:p>
            <a:r>
              <a:rPr lang="en-US" dirty="0" smtClean="0"/>
              <a:t>June 20, 2013</a:t>
            </a:r>
          </a:p>
          <a:p>
            <a:r>
              <a:rPr lang="en-US" dirty="0" smtClean="0"/>
              <a:t>WCNY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8163" y="339644"/>
            <a:ext cx="5617475" cy="2602997"/>
          </a:xfrm>
          <a:prstGeom prst="rect">
            <a:avLst/>
          </a:prstGeom>
        </p:spPr>
      </p:pic>
    </p:spTree>
    <p:extLst>
      <p:ext uri="{BB962C8B-B14F-4D97-AF65-F5344CB8AC3E}">
        <p14:creationId xmlns:p14="http://schemas.microsoft.com/office/powerpoint/2010/main" val="38829827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SED Updates</a:t>
            </a:r>
            <a:endParaRPr lang="en-US" dirty="0"/>
          </a:p>
        </p:txBody>
      </p:sp>
      <p:sp>
        <p:nvSpPr>
          <p:cNvPr id="3" name="Content Placeholder 2"/>
          <p:cNvSpPr>
            <a:spLocks noGrp="1"/>
          </p:cNvSpPr>
          <p:nvPr>
            <p:ph idx="1"/>
          </p:nvPr>
        </p:nvSpPr>
        <p:spPr/>
        <p:txBody>
          <a:bodyPr/>
          <a:lstStyle/>
          <a:p>
            <a:r>
              <a:rPr lang="en-US" dirty="0" smtClean="0"/>
              <a:t>Local Assistance Plan</a:t>
            </a:r>
            <a:endParaRPr lang="en-US" dirty="0" smtClean="0"/>
          </a:p>
          <a:p>
            <a:pPr lvl="1"/>
            <a:r>
              <a:rPr lang="en-US" dirty="0" smtClean="0"/>
              <a:t>Large gaps</a:t>
            </a:r>
          </a:p>
          <a:p>
            <a:pPr lvl="1"/>
            <a:r>
              <a:rPr lang="en-US" dirty="0" smtClean="0"/>
              <a:t>Failed to make AYP for three years for same subgroup</a:t>
            </a:r>
          </a:p>
          <a:p>
            <a:pPr lvl="1"/>
            <a:r>
              <a:rPr lang="en-US" dirty="0" smtClean="0"/>
              <a:t>Lowest among state and not making progress</a:t>
            </a:r>
            <a:endParaRPr lang="en-US" dirty="0"/>
          </a:p>
          <a:p>
            <a:pPr lvl="1"/>
            <a:endParaRPr lang="en-US" dirty="0" smtClean="0"/>
          </a:p>
          <a:p>
            <a:endParaRPr lang="en-US" dirty="0" smtClean="0"/>
          </a:p>
          <a:p>
            <a:endParaRPr lang="en-US" dirty="0"/>
          </a:p>
        </p:txBody>
      </p:sp>
    </p:spTree>
    <p:extLst>
      <p:ext uri="{BB962C8B-B14F-4D97-AF65-F5344CB8AC3E}">
        <p14:creationId xmlns:p14="http://schemas.microsoft.com/office/powerpoint/2010/main" val="1604203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SED Updates</a:t>
            </a:r>
            <a:endParaRPr lang="en-US" dirty="0"/>
          </a:p>
        </p:txBody>
      </p:sp>
      <p:sp>
        <p:nvSpPr>
          <p:cNvPr id="3" name="Content Placeholder 2"/>
          <p:cNvSpPr>
            <a:spLocks noGrp="1"/>
          </p:cNvSpPr>
          <p:nvPr>
            <p:ph idx="1"/>
          </p:nvPr>
        </p:nvSpPr>
        <p:spPr/>
        <p:txBody>
          <a:bodyPr/>
          <a:lstStyle/>
          <a:p>
            <a:r>
              <a:rPr lang="en-US" dirty="0" smtClean="0"/>
              <a:t>Value Added</a:t>
            </a:r>
            <a:endParaRPr lang="en-US" dirty="0" smtClean="0"/>
          </a:p>
          <a:p>
            <a:pPr lvl="1"/>
            <a:r>
              <a:rPr lang="en-US" dirty="0" smtClean="0"/>
              <a:t>Recommendation in June for this year</a:t>
            </a:r>
          </a:p>
          <a:p>
            <a:pPr lvl="1"/>
            <a:r>
              <a:rPr lang="en-US" dirty="0" smtClean="0"/>
              <a:t>Similar distribution</a:t>
            </a:r>
          </a:p>
          <a:p>
            <a:pPr lvl="1"/>
            <a:r>
              <a:rPr lang="en-US" dirty="0" smtClean="0"/>
              <a:t>20/20 to 25/15</a:t>
            </a:r>
            <a:endParaRPr lang="en-US" dirty="0"/>
          </a:p>
          <a:p>
            <a:pPr lvl="1"/>
            <a:endParaRPr lang="en-US" dirty="0" smtClean="0"/>
          </a:p>
          <a:p>
            <a:endParaRPr lang="en-US" dirty="0" smtClean="0"/>
          </a:p>
          <a:p>
            <a:endParaRPr lang="en-US" dirty="0"/>
          </a:p>
        </p:txBody>
      </p:sp>
    </p:spTree>
    <p:extLst>
      <p:ext uri="{BB962C8B-B14F-4D97-AF65-F5344CB8AC3E}">
        <p14:creationId xmlns:p14="http://schemas.microsoft.com/office/powerpoint/2010/main" val="3217141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ITD</a:t>
            </a:r>
            <a:endParaRPr lang="en-US" dirty="0"/>
          </a:p>
        </p:txBody>
      </p:sp>
      <p:pic>
        <p:nvPicPr>
          <p:cNvPr id="1026"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75" r="50000" b="5264"/>
          <a:stretch/>
        </p:blipFill>
        <p:spPr bwMode="auto">
          <a:xfrm>
            <a:off x="1010652" y="1285973"/>
            <a:ext cx="7329295" cy="5005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90748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CI&amp;A Reminders: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hlinkClick r:id="rId2"/>
              </a:rPr>
              <a:t>Summer Regional Events</a:t>
            </a:r>
            <a:r>
              <a:rPr lang="en-US" dirty="0" smtClean="0"/>
              <a:t>- register through June 17.</a:t>
            </a:r>
          </a:p>
          <a:p>
            <a:endParaRPr lang="en-US" dirty="0"/>
          </a:p>
          <a:p>
            <a:r>
              <a:rPr lang="en-US" dirty="0" smtClean="0">
                <a:hlinkClick r:id="rId3"/>
              </a:rPr>
              <a:t>Survey</a:t>
            </a:r>
            <a:r>
              <a:rPr lang="en-US" dirty="0" smtClean="0"/>
              <a:t> for Regional Planning--- open until tomorrow!</a:t>
            </a:r>
          </a:p>
          <a:p>
            <a:endParaRPr lang="en-US" dirty="0"/>
          </a:p>
          <a:p>
            <a:r>
              <a:rPr lang="en-US" dirty="0" smtClean="0"/>
              <a:t>Two new initiatives:</a:t>
            </a:r>
          </a:p>
          <a:p>
            <a:pPr lvl="1"/>
            <a:r>
              <a:rPr lang="en-US" dirty="0" smtClean="0"/>
              <a:t>Support for </a:t>
            </a:r>
            <a:r>
              <a:rPr lang="en-US" dirty="0" smtClean="0">
                <a:hlinkClick r:id="rId4"/>
              </a:rPr>
              <a:t>ELA 3-8 Modules</a:t>
            </a:r>
            <a:r>
              <a:rPr lang="en-US" dirty="0" smtClean="0"/>
              <a:t>—interest by June 1</a:t>
            </a:r>
          </a:p>
          <a:p>
            <a:pPr lvl="1"/>
            <a:r>
              <a:rPr lang="en-US" dirty="0" smtClean="0"/>
              <a:t>Pilot school for </a:t>
            </a:r>
            <a:r>
              <a:rPr lang="en-US" dirty="0" smtClean="0">
                <a:hlinkClick r:id="rId5"/>
              </a:rPr>
              <a:t>PBL PD and Coaching</a:t>
            </a:r>
            <a:endParaRPr lang="en-US" dirty="0"/>
          </a:p>
        </p:txBody>
      </p:sp>
      <p:pic>
        <p:nvPicPr>
          <p:cNvPr id="2051" name="Picture 3" descr="C:\Users\lradicel\AppData\Local\Microsoft\Windows\Temporary Internet Files\Content.IE5\WUUHWS5R\MC900151699[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6600" y="152400"/>
            <a:ext cx="1823314" cy="1695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729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Literacy Programs</a:t>
            </a:r>
            <a:endParaRPr lang="en-US" dirty="0"/>
          </a:p>
        </p:txBody>
      </p:sp>
      <p:sp>
        <p:nvSpPr>
          <p:cNvPr id="3" name="Content Placeholder 2"/>
          <p:cNvSpPr>
            <a:spLocks noGrp="1"/>
          </p:cNvSpPr>
          <p:nvPr>
            <p:ph sz="half" idx="1"/>
          </p:nvPr>
        </p:nvSpPr>
        <p:spPr/>
        <p:txBody>
          <a:bodyPr/>
          <a:lstStyle/>
          <a:p>
            <a:r>
              <a:rPr lang="en-US" dirty="0" smtClean="0"/>
              <a:t>Reading Recovery: I3 Grant for Initial Training-a value of about $16,000/teacher</a:t>
            </a:r>
          </a:p>
          <a:p>
            <a:endParaRPr lang="en-US" dirty="0"/>
          </a:p>
          <a:p>
            <a:endParaRPr lang="en-US" dirty="0"/>
          </a:p>
        </p:txBody>
      </p:sp>
      <p:sp>
        <p:nvSpPr>
          <p:cNvPr id="4" name="Content Placeholder 3"/>
          <p:cNvSpPr>
            <a:spLocks noGrp="1"/>
          </p:cNvSpPr>
          <p:nvPr>
            <p:ph sz="half" idx="2"/>
          </p:nvPr>
        </p:nvSpPr>
        <p:spPr/>
        <p:txBody>
          <a:bodyPr/>
          <a:lstStyle/>
          <a:p>
            <a:r>
              <a:rPr lang="en-US" dirty="0" smtClean="0"/>
              <a:t>Ongoing Support Network</a:t>
            </a:r>
          </a:p>
          <a:p>
            <a:endParaRPr lang="en-US" dirty="0"/>
          </a:p>
          <a:p>
            <a:r>
              <a:rPr lang="en-US" dirty="0" smtClean="0"/>
              <a:t>Initial Training for  K-2</a:t>
            </a:r>
          </a:p>
          <a:p>
            <a:endParaRPr lang="en-US" dirty="0"/>
          </a:p>
          <a:p>
            <a:r>
              <a:rPr lang="en-US" dirty="0" smtClean="0"/>
              <a:t>Initial Training for 3-4 ( intermediate)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1" y="3507770"/>
            <a:ext cx="2157874" cy="2121505"/>
          </a:xfrm>
          <a:prstGeom prst="rect">
            <a:avLst/>
          </a:prstGeom>
        </p:spPr>
      </p:pic>
    </p:spTree>
    <p:extLst>
      <p:ext uri="{BB962C8B-B14F-4D97-AF65-F5344CB8AC3E}">
        <p14:creationId xmlns:p14="http://schemas.microsoft.com/office/powerpoint/2010/main" val="4239254895"/>
      </p:ext>
    </p:extLst>
  </p:cSld>
  <p:clrMapOvr>
    <a:masterClrMapping/>
  </p:clrMapOvr>
</p:sld>
</file>

<file path=ppt/theme/theme1.xml><?xml version="1.0" encoding="utf-8"?>
<a:theme xmlns:a="http://schemas.openxmlformats.org/drawingml/2006/main" name="IS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IS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211_sc_pp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2029</TotalTime>
  <Words>1590</Words>
  <Application>Microsoft Office PowerPoint</Application>
  <PresentationFormat>On-screen Show (4:3)</PresentationFormat>
  <Paragraphs>207</Paragraphs>
  <Slides>48</Slides>
  <Notes>2</Notes>
  <HiddenSlides>0</HiddenSlides>
  <MMClips>0</MMClips>
  <ScaleCrop>false</ScaleCrop>
  <HeadingPairs>
    <vt:vector size="4" baseType="variant">
      <vt:variant>
        <vt:lpstr>Theme</vt:lpstr>
      </vt:variant>
      <vt:variant>
        <vt:i4>3</vt:i4>
      </vt:variant>
      <vt:variant>
        <vt:lpstr>Slide Titles</vt:lpstr>
      </vt:variant>
      <vt:variant>
        <vt:i4>48</vt:i4>
      </vt:variant>
    </vt:vector>
  </HeadingPairs>
  <TitlesOfParts>
    <vt:vector size="51" baseType="lpstr">
      <vt:lpstr>IS_template</vt:lpstr>
      <vt:lpstr>1_IS_template</vt:lpstr>
      <vt:lpstr>1211_sc_pptemplate</vt:lpstr>
      <vt:lpstr>BCIC Meeting</vt:lpstr>
      <vt:lpstr>Welcome</vt:lpstr>
      <vt:lpstr>SED Updates</vt:lpstr>
      <vt:lpstr>SED Updates</vt:lpstr>
      <vt:lpstr>SED Updates</vt:lpstr>
      <vt:lpstr>SED Updates</vt:lpstr>
      <vt:lpstr>ITD</vt:lpstr>
      <vt:lpstr>CI&amp;A Reminders:</vt:lpstr>
      <vt:lpstr>Literacy Programs</vt:lpstr>
      <vt:lpstr>Teacher Centers</vt:lpstr>
      <vt:lpstr>New Tech High</vt:lpstr>
      <vt:lpstr>PowerPoint Presentation</vt:lpstr>
      <vt:lpstr>Race To The Top</vt:lpstr>
      <vt:lpstr>PowerPoint Presentation</vt:lpstr>
      <vt:lpstr>Math Resources</vt:lpstr>
      <vt:lpstr>Math Modules</vt:lpstr>
      <vt:lpstr>A1 Conversation</vt:lpstr>
      <vt:lpstr>Next Generation Science Standards</vt:lpstr>
      <vt:lpstr>Interconnected Nature of Science and the Real World </vt:lpstr>
      <vt:lpstr>Interconnected Nature of Science and the Real World</vt:lpstr>
      <vt:lpstr>Focus and Coherence</vt:lpstr>
      <vt:lpstr> Focus and Coherence </vt:lpstr>
      <vt:lpstr>Deeper Understanding</vt:lpstr>
      <vt:lpstr>Deeper Understanding </vt:lpstr>
      <vt:lpstr>Science and Engineering</vt:lpstr>
      <vt:lpstr>Science and Engineering</vt:lpstr>
      <vt:lpstr>College, Career, and Citizenship Readiness</vt:lpstr>
      <vt:lpstr>College, Career, and Citizenship Readiness Explained</vt:lpstr>
      <vt:lpstr>Alignment to the Common Core</vt:lpstr>
      <vt:lpstr>Alignment to the Common Core</vt:lpstr>
      <vt:lpstr> NGSS Timeline: What we know today </vt:lpstr>
      <vt:lpstr>Timeline Continued…</vt:lpstr>
      <vt:lpstr>Timeline Continued….</vt:lpstr>
      <vt:lpstr>ELA</vt:lpstr>
      <vt:lpstr>Research and Writing</vt:lpstr>
      <vt:lpstr>Expeditionary Learning</vt:lpstr>
      <vt:lpstr>Authentic Nonfiction</vt:lpstr>
      <vt:lpstr>Professional Practice</vt:lpstr>
      <vt:lpstr>Professional Practice (APPR)</vt:lpstr>
      <vt:lpstr>Training (APPR)</vt:lpstr>
      <vt:lpstr>End-of-the-Year (APPR)</vt:lpstr>
      <vt:lpstr>Culture</vt:lpstr>
      <vt:lpstr>Culture</vt:lpstr>
      <vt:lpstr> PLCs at WorkTM Summer Institute </vt:lpstr>
      <vt:lpstr>Assessment</vt:lpstr>
      <vt:lpstr>Thank you</vt:lpstr>
      <vt:lpstr>June 2013 Regents</vt:lpstr>
      <vt:lpstr>Next BCIC Meeting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Craig</dc:creator>
  <cp:lastModifiedBy>Jeff Craig</cp:lastModifiedBy>
  <cp:revision>171</cp:revision>
  <cp:lastPrinted>2012-09-19T12:33:24Z</cp:lastPrinted>
  <dcterms:created xsi:type="dcterms:W3CDTF">2012-08-15T11:27:34Z</dcterms:created>
  <dcterms:modified xsi:type="dcterms:W3CDTF">2013-05-15T20:18:52Z</dcterms:modified>
</cp:coreProperties>
</file>