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501" r:id="rId4"/>
    <p:sldId id="560" r:id="rId5"/>
    <p:sldId id="559" r:id="rId6"/>
    <p:sldId id="571" r:id="rId7"/>
    <p:sldId id="458" r:id="rId8"/>
    <p:sldId id="404" r:id="rId9"/>
    <p:sldId id="592" r:id="rId10"/>
    <p:sldId id="583" r:id="rId11"/>
    <p:sldId id="586" r:id="rId12"/>
    <p:sldId id="565" r:id="rId13"/>
    <p:sldId id="566" r:id="rId14"/>
    <p:sldId id="577" r:id="rId15"/>
    <p:sldId id="587" r:id="rId16"/>
    <p:sldId id="576" r:id="rId17"/>
    <p:sldId id="593" r:id="rId18"/>
    <p:sldId id="595" r:id="rId19"/>
    <p:sldId id="594" r:id="rId20"/>
    <p:sldId id="513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B5F21"/>
    <a:srgbClr val="99C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234" autoAdjust="0"/>
  </p:normalViewPr>
  <p:slideViewPr>
    <p:cSldViewPr>
      <p:cViewPr>
        <p:scale>
          <a:sx n="100" d="100"/>
          <a:sy n="100" d="100"/>
        </p:scale>
        <p:origin x="-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6DF93-B23F-4DB2-9A72-B5A2345F04A4}" type="datetimeFigureOut">
              <a:rPr lang="en-US" smtClean="0"/>
              <a:t>5/10/2012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A8E3B2-D99F-436E-BB4F-CA74E6C01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2DC8FCA9-83AD-406C-8E33-293FC22CCE00}" type="datetimeFigureOut">
              <a:rPr lang="en-US"/>
              <a:pPr>
                <a:defRPr/>
              </a:pPr>
              <a:t>5/10/2012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A9BFE9A-3A24-42A0-B263-44468B3D6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3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BFE9A-3A24-42A0-B263-44468B3D66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2517-B12A-4769-B828-CF16A6F39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47BA-1089-4DFD-98C0-0DD710785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F158-050F-4BBC-89A2-1DDC44C6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407E-C7F4-4021-AD3A-EDF809FB1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A6F8C-B594-4ED0-B642-EE668EF6B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73D7D-43E0-476F-B695-35203AE13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1F396-90D6-4B37-AD8F-4816157C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8BA5-A54E-467A-B64B-3533D020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1C63-4664-4271-B749-007613FF1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DA-B747-4DC7-9D81-1EFCD1C67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FDD7-9504-4B61-89CF-37790DBE0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8F012E2-3C4B-43B5-B5E9-C8483435A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1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9.xml"/><Relationship Id="rId7" Type="http://schemas.openxmlformats.org/officeDocument/2006/relationships/hyperlink" Target="http://www.ocmboces.org/teacherpage.cfm?teacher=1518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1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0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1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3.xml"/><Relationship Id="rId7" Type="http://schemas.openxmlformats.org/officeDocument/2006/relationships/image" Target="../media/image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5.jpeg"/><Relationship Id="rId5" Type="http://schemas.openxmlformats.org/officeDocument/2006/relationships/tags" Target="../tags/tag89.xml"/><Relationship Id="rId10" Type="http://schemas.openxmlformats.org/officeDocument/2006/relationships/image" Target="../media/image4.jpeg"/><Relationship Id="rId4" Type="http://schemas.openxmlformats.org/officeDocument/2006/relationships/tags" Target="../tags/tag88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hyperlink" Target="https://www.mylearningplan.com/WebReg/ActivityProfile.asp?D=15882&amp;I=949566&amp;H=1" TargetMode="External"/><Relationship Id="rId5" Type="http://schemas.openxmlformats.org/officeDocument/2006/relationships/hyperlink" Target="https://www.mylearningplan.com/webreg/catalog.asp?H=1&amp;D=15882" TargetMode="External"/><Relationship Id="rId4" Type="http://schemas.openxmlformats.org/officeDocument/2006/relationships/hyperlink" Target="http://www.surveymonkey.com/s/ZG8H7K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95400" y="39624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May, </a:t>
            </a:r>
            <a:r>
              <a:rPr lang="en-US" sz="3600" dirty="0" smtClean="0"/>
              <a:t>2012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Teacher Centers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576512" cy="43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9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3-8 Scoring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Regional debrief next BCIC</a:t>
            </a:r>
            <a:endParaRPr lang="en-US" sz="36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Look ahead: </a:t>
            </a:r>
            <a:r>
              <a:rPr lang="en-US" sz="3600" u="sng" spc="-80" dirty="0" smtClean="0">
                <a:solidFill>
                  <a:srgbClr val="3333FF"/>
                </a:solidFill>
              </a:rPr>
              <a:t>What if we have to really have to randomize </a:t>
            </a:r>
            <a:r>
              <a:rPr lang="en-US" sz="3600" i="1" u="sng" spc="-80" dirty="0" smtClean="0">
                <a:solidFill>
                  <a:srgbClr val="3333FF"/>
                </a:solidFill>
              </a:rPr>
              <a:t>papers</a:t>
            </a:r>
            <a:r>
              <a:rPr lang="en-US" sz="3600" u="sng" spc="-80" dirty="0" smtClean="0">
                <a:solidFill>
                  <a:srgbClr val="3333FF"/>
                </a:solidFill>
              </a:rPr>
              <a:t> next year – how would we do that (and undo it) in the given window?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Look ahead: </a:t>
            </a:r>
            <a:r>
              <a:rPr lang="en-US" sz="3600" u="sng" spc="-80" dirty="0" smtClean="0">
                <a:solidFill>
                  <a:srgbClr val="3333FF"/>
                </a:solidFill>
              </a:rPr>
              <a:t>What if we had to regionally score Regents exams?</a:t>
            </a:r>
            <a:endParaRPr lang="en-US" sz="3600" u="sng" spc="-80" dirty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3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impeccable.files.wordpress.com/2012/01/little-engine-that-could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992510" cy="69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bg1"/>
                </a:solidFill>
              </a:rPr>
              <a:t>Race To The Top</a:t>
            </a:r>
          </a:p>
        </p:txBody>
      </p:sp>
      <p:sp>
        <p:nvSpPr>
          <p:cNvPr id="2" name="Oval Callout 1"/>
          <p:cNvSpPr/>
          <p:nvPr/>
        </p:nvSpPr>
        <p:spPr>
          <a:xfrm rot="18717202" flipH="1">
            <a:off x="554869" y="989817"/>
            <a:ext cx="3722460" cy="2708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303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 think I can</a:t>
            </a:r>
          </a:p>
          <a:p>
            <a:pPr algn="ctr"/>
            <a:r>
              <a:rPr lang="en-US" sz="2400" b="1" dirty="0" smtClean="0"/>
              <a:t>I think I can…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Math 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K-8 teachers of math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K-2, 3-5, 6-8 bands (two groups each)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3 days; $625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Three NT slots per district</a:t>
            </a:r>
            <a:endParaRPr lang="en-US" sz="36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spc="-80" dirty="0" smtClean="0"/>
              <a:t>August 8, 9, 10 (Rodax/Henry)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b="1" spc="-80" dirty="0" smtClean="0"/>
              <a:t>NT slots released June 1</a:t>
            </a:r>
            <a:r>
              <a:rPr lang="en-US" sz="3600" b="1" spc="-80" baseline="30000" dirty="0" smtClean="0"/>
              <a:t>st</a:t>
            </a:r>
            <a:r>
              <a:rPr lang="en-US" sz="3600" b="1" spc="-80" dirty="0" smtClean="0"/>
              <a:t> if not spoken for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455521">
            <a:off x="215100" y="876901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FF00"/>
                </a:solidFill>
                <a:latin typeface="Stencil" pitchFamily="82" charset="0"/>
              </a:rPr>
              <a:t>CIA Survey</a:t>
            </a:r>
            <a:endParaRPr lang="en-US" sz="16600" dirty="0">
              <a:solidFill>
                <a:srgbClr val="FFFF00"/>
              </a:solidFill>
              <a:latin typeface="Stencil" pitchFamily="8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16002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Regional Assessment Development ???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905000"/>
            <a:ext cx="86106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Do </a:t>
            </a:r>
            <a:r>
              <a:rPr lang="en-US" sz="3200" spc="-80" dirty="0"/>
              <a:t>it like we did LOTE from across BOCES with whoever wants to collaborate?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Support </a:t>
            </a:r>
            <a:r>
              <a:rPr lang="en-US" sz="3200" spc="-80" dirty="0"/>
              <a:t>geographic clusters of districts that want to work together?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Provide </a:t>
            </a:r>
            <a:r>
              <a:rPr lang="en-US" sz="3200" spc="-80" dirty="0"/>
              <a:t>assessment development </a:t>
            </a:r>
            <a:r>
              <a:rPr lang="en-US" sz="3200" i="1" spc="-80" dirty="0"/>
              <a:t>training</a:t>
            </a:r>
            <a:r>
              <a:rPr lang="en-US" sz="3200" spc="-80" dirty="0"/>
              <a:t> and if districts wanted to come for </a:t>
            </a:r>
            <a:r>
              <a:rPr lang="en-US" sz="3200" i="1" spc="-80" dirty="0"/>
              <a:t>training</a:t>
            </a:r>
            <a:r>
              <a:rPr lang="en-US" sz="3200" spc="-80" dirty="0"/>
              <a:t> and work on their own they could?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Do </a:t>
            </a:r>
            <a:r>
              <a:rPr lang="en-US" sz="3200" spc="-80" dirty="0"/>
              <a:t>nothing together</a:t>
            </a:r>
            <a:r>
              <a:rPr lang="en-US" sz="3200" spc="-80" dirty="0" smtClean="0"/>
              <a:t>? Something else? </a:t>
            </a:r>
            <a:endParaRPr lang="en-US" sz="3200" spc="-80" dirty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455521">
            <a:off x="215100" y="2154174"/>
            <a:ext cx="8229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FF00"/>
                </a:solidFill>
                <a:latin typeface="Stencil" pitchFamily="82" charset="0"/>
              </a:rPr>
              <a:t>Meet?</a:t>
            </a:r>
            <a:endParaRPr lang="en-US" sz="16600" dirty="0">
              <a:solidFill>
                <a:srgbClr val="FFFF00"/>
              </a:solidFill>
              <a:latin typeface="Stencil" pitchFamily="8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1" y="228600"/>
            <a:ext cx="6562724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RTTT Planning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228600" y="1447800"/>
            <a:ext cx="8382000" cy="5486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This is year 2 of 4.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Are you ”mapped” out?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Deliverables and expectations?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Surveys end of this year to collect implementation data (teacher, principal, superintendent, and NT/NTE leader level)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Site visits from SED starting next year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Common planning time for all teachers in schedules?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spc="-80" dirty="0" smtClean="0"/>
              <a:t>PD days and half-days?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5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8610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SLO </a:t>
            </a:r>
            <a:r>
              <a:rPr lang="en-US" sz="3200" spc="-80" dirty="0" smtClean="0">
                <a:hlinkClick r:id="rId7"/>
              </a:rPr>
              <a:t>bank </a:t>
            </a:r>
            <a:r>
              <a:rPr lang="en-US" sz="3200" spc="-80" dirty="0" smtClean="0"/>
              <a:t>is up!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70+ do far</a:t>
            </a: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/>
              <a:t>P</a:t>
            </a:r>
            <a:r>
              <a:rPr lang="en-US" sz="3200" spc="-80" dirty="0" smtClean="0"/>
              <a:t>osted </a:t>
            </a:r>
            <a:r>
              <a:rPr lang="en-US" sz="3200" spc="-80" dirty="0" smtClean="0"/>
              <a:t>at State 20% in APPR microsite as well as at CNYTC site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Examples, not exemplars, will continue to be added</a:t>
            </a:r>
            <a:endParaRPr lang="en-US" sz="32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SLO Example &amp;</a:t>
            </a:r>
            <a:br>
              <a:rPr lang="en-US" sz="4800" b="1" dirty="0" smtClean="0"/>
            </a:br>
            <a:r>
              <a:rPr lang="en-US" sz="4800" b="1" dirty="0" smtClean="0"/>
              <a:t>Bank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1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8610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VAM for </a:t>
            </a:r>
            <a:r>
              <a:rPr lang="en-US" sz="3200" spc="-80" dirty="0"/>
              <a:t>2012-2013 for 4-8 ELA and math (that means </a:t>
            </a:r>
            <a:r>
              <a:rPr lang="en-US" sz="3200" spc="-80" dirty="0" smtClean="0"/>
              <a:t>25/15 </a:t>
            </a:r>
            <a:r>
              <a:rPr lang="en-US" sz="3200" spc="-80" dirty="0"/>
              <a:t>for those teachers).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SLOs </a:t>
            </a:r>
            <a:r>
              <a:rPr lang="en-US" sz="3200" spc="-80" dirty="0"/>
              <a:t>cannot be used within the locally-selected measures subcomponent for a teacher in any grade or subject where there is a growth or value-added </a:t>
            </a:r>
            <a:r>
              <a:rPr lang="en-US" sz="3200" spc="-80" dirty="0" smtClean="0"/>
              <a:t>model. Use LAT!</a:t>
            </a: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APPR Plans</a:t>
            </a:r>
            <a:endParaRPr lang="en-US" sz="4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0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676400"/>
            <a:ext cx="86106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If </a:t>
            </a:r>
            <a:r>
              <a:rPr lang="en-US" sz="3200" spc="-80" dirty="0"/>
              <a:t>all 60% for principals is derived from the broad leadership assessment, ISLLC/rubric, then the 2/3 sources is not necessary. The 2/3 sources of evidence rule only applies when you are assigning separate points for </a:t>
            </a:r>
            <a:r>
              <a:rPr lang="en-US" sz="3200" spc="-80" dirty="0" smtClean="0"/>
              <a:t>goals.</a:t>
            </a:r>
            <a:endParaRPr lang="en-US" sz="3200" spc="-80" dirty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spc="-80" dirty="0" smtClean="0"/>
              <a:t>It </a:t>
            </a:r>
            <a:r>
              <a:rPr lang="en-US" sz="3200" spc="-80" dirty="0"/>
              <a:t>looks like high school principals will have VAM based on Regents scores next year (and not graduation rates).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200" spc="-80" dirty="0" smtClean="0"/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32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APPR Plans</a:t>
            </a:r>
            <a:endParaRPr lang="en-US" sz="4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3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228600"/>
            <a:ext cx="7010399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APPR Plans</a:t>
            </a:r>
            <a:endParaRPr lang="en-US" sz="4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6388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9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Welcome and Introductions</a:t>
            </a:r>
          </a:p>
        </p:txBody>
      </p:sp>
      <p:pic>
        <p:nvPicPr>
          <p:cNvPr id="3075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Curriculum and Instruction Council</a:t>
            </a:r>
          </a:p>
        </p:txBody>
      </p:sp>
      <p:pic>
        <p:nvPicPr>
          <p:cNvPr id="2051" name="Picture 4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04800"/>
            <a:ext cx="4214812" cy="996950"/>
          </a:xfrm>
          <a:noFill/>
        </p:spPr>
      </p:pic>
      <p:sp>
        <p:nvSpPr>
          <p:cNvPr id="205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009072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 smtClean="0"/>
              <a:t>Next Meeting: </a:t>
            </a:r>
            <a:r>
              <a:rPr lang="en-US" sz="3600" dirty="0" smtClean="0"/>
              <a:t>June 14, </a:t>
            </a:r>
            <a:r>
              <a:rPr lang="en-US" sz="3600" dirty="0" smtClean="0"/>
              <a:t>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4556919" y="2986881"/>
            <a:ext cx="8077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tx1"/>
                </a:solidFill>
              </a:rPr>
              <a:t>State Ed Update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2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Dignity 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spc="-80" dirty="0" smtClean="0"/>
              <a:t>Requirements still look like: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Revised VADIR reporting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Trained point person for each building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Annual education requirements for teachers and students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Revisions to Codes of Conduct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44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5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Dignity Act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6106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Support for schools available from Youth Development </a:t>
            </a:r>
            <a:r>
              <a:rPr lang="en-US" sz="4000" spc="-80" dirty="0" smtClean="0"/>
              <a:t>(new CoSer)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Sign up for “Advance</a:t>
            </a:r>
            <a:r>
              <a:rPr lang="en-US" sz="4000" spc="-80" dirty="0" smtClean="0"/>
              <a:t>” training on May </a:t>
            </a:r>
            <a:r>
              <a:rPr lang="en-US" sz="4000" spc="-80" dirty="0" smtClean="0"/>
              <a:t>21</a:t>
            </a:r>
            <a:r>
              <a:rPr lang="en-US" sz="4000" spc="-80" baseline="30000" dirty="0" smtClean="0"/>
              <a:t>st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4000" spc="-80" dirty="0" smtClean="0"/>
              <a:t>Approx. 30 building signed up for service since last BCIC</a:t>
            </a:r>
            <a:endParaRPr lang="en-US" sz="4000" spc="-80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3600" spc="-80" dirty="0" smtClean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2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62484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Standards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600" spc="-80" dirty="0" smtClean="0"/>
              <a:t>The </a:t>
            </a:r>
            <a:r>
              <a:rPr lang="en-US" sz="3600" spc="-80" dirty="0"/>
              <a:t>Next Generation Science Standards are due out in draft form </a:t>
            </a:r>
            <a:r>
              <a:rPr lang="en-US" sz="3600" spc="-80" dirty="0" smtClean="0"/>
              <a:t>tomorrow. </a:t>
            </a:r>
            <a:endParaRPr lang="en-US" sz="3600" spc="-8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600" i="1" spc="-80" dirty="0" smtClean="0"/>
              <a:t>Ntnews</a:t>
            </a:r>
            <a:r>
              <a:rPr lang="en-US" sz="3600" spc="-80" dirty="0" smtClean="0"/>
              <a:t> is intro to Next Generation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3600" spc="-80" dirty="0" smtClean="0"/>
              <a:t>BTW, Science Center will realign all units, update materials, emphasize content reading and writing, infuse</a:t>
            </a:r>
            <a:br>
              <a:rPr lang="en-US" sz="3600" spc="-80" dirty="0" smtClean="0"/>
            </a:br>
            <a:r>
              <a:rPr lang="en-US" sz="3600" spc="-80" dirty="0" smtClean="0"/>
              <a:t>Discovery learning</a:t>
            </a:r>
            <a:br>
              <a:rPr lang="en-US" sz="3600" spc="-80" dirty="0" smtClean="0"/>
            </a:br>
            <a:r>
              <a:rPr lang="en-US" sz="3600" spc="-80" dirty="0" smtClean="0"/>
              <a:t>resources</a:t>
            </a:r>
            <a:endParaRPr lang="en-US" sz="3600" spc="-80" dirty="0"/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076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2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2400"/>
            <a:ext cx="5867400" cy="1470025"/>
          </a:xfrm>
        </p:spPr>
        <p:txBody>
          <a:bodyPr/>
          <a:lstStyle/>
          <a:p>
            <a:pPr eaLnBrk="1" hangingPunct="1"/>
            <a:r>
              <a:rPr lang="en-US" b="1" dirty="0" smtClean="0"/>
              <a:t>Legislative Updates</a:t>
            </a:r>
          </a:p>
        </p:txBody>
      </p:sp>
      <p:pic>
        <p:nvPicPr>
          <p:cNvPr id="6147" name="Picture 3" descr="Logotiff"/>
          <p:cNvPicPr>
            <a:picLocks noGrp="1" noChangeAspect="1" noChangeArrowheads="1"/>
          </p:cNvPicPr>
          <p:nvPr>
            <p:ph type="subTitle" idx="1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147638"/>
            <a:ext cx="2276475" cy="538162"/>
          </a:xfrm>
          <a:noFill/>
        </p:spPr>
      </p:pic>
      <p:pic>
        <p:nvPicPr>
          <p:cNvPr id="6148" name="Picture 10" descr="albany_skylin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3838575" cy="24622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nys_capitol-none-z0-w400-h30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3810000" cy="2857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090608025910!NYS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960688" cy="4429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6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5334000" cy="884237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IT&amp;D</a:t>
            </a:r>
          </a:p>
        </p:txBody>
      </p:sp>
      <p:pic>
        <p:nvPicPr>
          <p:cNvPr id="6" name="Picture 3" descr="Logotif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828800"/>
            <a:ext cx="4905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Planning Survey: </a:t>
            </a:r>
            <a:r>
              <a:rPr lang="en-US" dirty="0" smtClean="0"/>
              <a:t>Please share and complete by </a:t>
            </a:r>
            <a:r>
              <a:rPr lang="en-US" b="1" dirty="0" smtClean="0"/>
              <a:t>May 25</a:t>
            </a:r>
          </a:p>
          <a:p>
            <a:r>
              <a:rPr lang="en-US" dirty="0" smtClean="0"/>
              <a:t>Summer schedule is posted on MLP-</a:t>
            </a:r>
            <a:r>
              <a:rPr lang="en-US" dirty="0" smtClean="0">
                <a:hlinkClick r:id="rId5"/>
              </a:rPr>
              <a:t>registration </a:t>
            </a:r>
            <a:r>
              <a:rPr lang="en-US" dirty="0" smtClean="0"/>
              <a:t>is open through </a:t>
            </a:r>
            <a:r>
              <a:rPr lang="en-US" b="1" dirty="0" smtClean="0"/>
              <a:t>June 15</a:t>
            </a:r>
          </a:p>
          <a:p>
            <a:r>
              <a:rPr lang="en-US" dirty="0" smtClean="0">
                <a:hlinkClick r:id="rId6"/>
              </a:rPr>
              <a:t>Teaching Struggling Readers</a:t>
            </a:r>
            <a:r>
              <a:rPr lang="en-US" dirty="0" smtClean="0"/>
              <a:t>- May 31</a:t>
            </a:r>
          </a:p>
        </p:txBody>
      </p:sp>
      <p:pic>
        <p:nvPicPr>
          <p:cNvPr id="1026" name="Picture 2" descr="C:\Users\lradicel\AppData\Local\Microsoft\Windows\Temporary Internet Files\Content.IE5\SR7A0JAC\MC9003843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75704"/>
            <a:ext cx="2209800" cy="23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ogotif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7638"/>
            <a:ext cx="22764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53340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 dirty="0" smtClean="0"/>
              <a:t>CIA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378541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XMn3IWuHUE48OxNVw7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dYuYnrbWkfa6060HhFz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it97nNF8xWn3JVtV4YQY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hFmak4dvNmlZG1Pf3ng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IXm5elAA1uTwbtLdtBV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1IJfs6PVtI833WoNfPRV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9PltQUEhG4HeDPLfLF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t8wmpeM46WGSD6DKl4y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Yfaap3BaxL3kFHO7qGS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0mZJ8upA0JU69hcfOIs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OiqVWeESaDNQeOaGV6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S6ic7K83Ob5ObOzusF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qzxxUbRaKDI6xHjcybW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i2o48Nlbt8tSQoojs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88gtnIxzZEM8gfuw6J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X4OsO9Rt6xo99T8BL5N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KA8UNlhDtHTabFUToH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J65AovYiAPMtn4SGf48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rgJWWQbpUXVr0t2jpQj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7HOA2d8DnJlOEPRrz76b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xW3pDVFhuy2z918lOYg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6cOdrXhceHXi9RxDzdY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OTQQD5o9liqfWuXpKnX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L5GPidi8UDflPRAptH0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BQSgNbo3jtXjqIxCF3T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3O2G2aJh5XsqtPX1q7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wqRSR1XodyhN4e79ek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R0fHEDDLnW0gqwgaiRf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c2SNiYvwhooEpCacoj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gwEIRYWtMerB92FMQkN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S1RQx7EROWofWve4rZz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W3gzvqxZPYbxECR0qOPV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dT69xLTNineH5OAYCdj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XJJB6WC4BTX53crmtE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3pRCdqyKdzKrQmslTL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iWx3pscBBAoMPHhVyse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WDYdvgkxJ5Jf6U5a16x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33xK4YdDM8EDZT5bWWh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3ABnPor8ZxHMAUGKblk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AtVc4P9BkTkLZX9H8O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VdiavbKVJKYsZ8rDjBY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rPUJBudvTFstxHTUjYQ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xX1fuvAFKT7LtfMAfI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ZwAKKph0xODR2nMAfI0i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EyfjC4IigZayW761Yrx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zpVpFxnAFWJsxqquK6i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uTqS0Z00dxkhXbOkKK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8zPl9LXT0kvtU1ZMxnA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8ftfFqmy2fWOLQ2EQe3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LtgMlXcemtXXrzRU5wx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x6g8JSxlBpD8u0YT5pl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RNptNV9wM5IvVavddkG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ji5RVcr86tn4ftIg5Bc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qY4OnSb07SAju7oW0X4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RU2uXe5ONUKS6M7OzW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hQqKYoTi1GO44bmNkxmj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tVYAR9BeZZzaRcTkneL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oJfh9S8vHSTCoY4U55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HfzeucIjjqFxekAZJ5u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gfOUfs9Gyu0tyy2zEEjZ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cFpABiYKLiSOcCgGGloz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ItaI1w8vasOo72vy4lU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E5cuPAlBu6lK8SZQFVR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jLMknkV3MtO0O5vwGy9z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BPvBrPur1EKDl2nywEKmu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V73Tl8fjFxBCIqqKMHn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vfjfrFinac7hoTS6jo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pIk3Pal9SwmaqMzFSxJ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FM2aMWZWLyKXjrfcV5dD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IxWenQXf3NF28ax6S8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JS3UFb70VnTiUUuE8sC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1yPgKapGUFv9sXcC54u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rvRRaL4X9okm9yFO05ww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psvEfKlfIToVsTXbHfj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Wkhb7c4AVvJdoTOSqWTj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2aQpahHp9nqvbm3C9b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fu4mPOmgAJqoe1hNTj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RWUXTsq2UF0rLmgkMub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PYoDvmjJ87y2QUmkOrS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LOIsvsnksLDg0Pf5PnR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G5N82lmhNKOCpvGJks3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Sln6Vs5Rl2G2hiQnkYn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Sln6Vs5Rl2G2hiQnkYn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G5N82lmhNKOCpvGJks3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sDSUI2smvi4wF3xtzeF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L1P2n15DXD3bCk4shhW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553</Words>
  <Application>Microsoft Office PowerPoint</Application>
  <PresentationFormat>On-screen Show (4:3)</PresentationFormat>
  <Paragraphs>86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Curriculum and Instruction Council</vt:lpstr>
      <vt:lpstr>Welcome and Introductions</vt:lpstr>
      <vt:lpstr>PowerPoint Presentation</vt:lpstr>
      <vt:lpstr>Dignity Act</vt:lpstr>
      <vt:lpstr>Dignity Act</vt:lpstr>
      <vt:lpstr>Standards</vt:lpstr>
      <vt:lpstr>Legislative Updates</vt:lpstr>
      <vt:lpstr>IT&amp;D</vt:lpstr>
      <vt:lpstr>PowerPoint Presentation</vt:lpstr>
      <vt:lpstr>Teacher Centers</vt:lpstr>
      <vt:lpstr>3-8 Scoring</vt:lpstr>
      <vt:lpstr>PowerPoint Presentation</vt:lpstr>
      <vt:lpstr>Math Solutions</vt:lpstr>
      <vt:lpstr>Regional Assessment Development ???</vt:lpstr>
      <vt:lpstr>RTTT Planning</vt:lpstr>
      <vt:lpstr>SLO Example &amp; Bank Development</vt:lpstr>
      <vt:lpstr>APPR Plans</vt:lpstr>
      <vt:lpstr>APPR Plans</vt:lpstr>
      <vt:lpstr>APPR Plans</vt:lpstr>
      <vt:lpstr>Curriculum and Instruction Council</vt:lpstr>
    </vt:vector>
  </TitlesOfParts>
  <Company>OCM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Instruction Council</dc:title>
  <dc:creator>ocm boces</dc:creator>
  <cp:lastModifiedBy>Jeff Craig</cp:lastModifiedBy>
  <cp:revision>363</cp:revision>
  <cp:lastPrinted>2012-04-18T16:45:27Z</cp:lastPrinted>
  <dcterms:created xsi:type="dcterms:W3CDTF">2008-12-11T11:43:58Z</dcterms:created>
  <dcterms:modified xsi:type="dcterms:W3CDTF">2012-05-10T11:00:25Z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1fIMoygnGzrukcQjBe0UwaSFQDGXNJyOrnYWjNLkiPMU</vt:lpwstr>
  </property>
  <property fmtid="{D5CDD505-2E9C-101B-9397-08002B2CF9AE}" pid="4" name="Google.Documents.RevisionId">
    <vt:lpwstr>03340315955878454443</vt:lpwstr>
  </property>
  <property fmtid="{D5CDD505-2E9C-101B-9397-08002B2CF9AE}" pid="5" name="Google.Documents.PreviousRevisionId">
    <vt:lpwstr>13672786787443965966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