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Lst>
  <p:notesMasterIdLst>
    <p:notesMasterId r:id="rId37"/>
  </p:notesMasterIdLst>
  <p:handoutMasterIdLst>
    <p:handoutMasterId r:id="rId38"/>
  </p:handoutMasterIdLst>
  <p:sldIdLst>
    <p:sldId id="256" r:id="rId4"/>
    <p:sldId id="257" r:id="rId5"/>
    <p:sldId id="322" r:id="rId6"/>
    <p:sldId id="451" r:id="rId7"/>
    <p:sldId id="278" r:id="rId8"/>
    <p:sldId id="452" r:id="rId9"/>
    <p:sldId id="453" r:id="rId10"/>
    <p:sldId id="454" r:id="rId11"/>
    <p:sldId id="440" r:id="rId12"/>
    <p:sldId id="441" r:id="rId13"/>
    <p:sldId id="447" r:id="rId14"/>
    <p:sldId id="442" r:id="rId15"/>
    <p:sldId id="279" r:id="rId16"/>
    <p:sldId id="389" r:id="rId17"/>
    <p:sldId id="285" r:id="rId18"/>
    <p:sldId id="360" r:id="rId19"/>
    <p:sldId id="455" r:id="rId20"/>
    <p:sldId id="391" r:id="rId21"/>
    <p:sldId id="419" r:id="rId22"/>
    <p:sldId id="456" r:id="rId23"/>
    <p:sldId id="457" r:id="rId24"/>
    <p:sldId id="392" r:id="rId25"/>
    <p:sldId id="417" r:id="rId26"/>
    <p:sldId id="445" r:id="rId27"/>
    <p:sldId id="379" r:id="rId28"/>
    <p:sldId id="459" r:id="rId29"/>
    <p:sldId id="458" r:id="rId30"/>
    <p:sldId id="444" r:id="rId31"/>
    <p:sldId id="326" r:id="rId32"/>
    <p:sldId id="446" r:id="rId33"/>
    <p:sldId id="300" r:id="rId34"/>
    <p:sldId id="437" r:id="rId35"/>
    <p:sldId id="304"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884"/>
    <a:srgbClr val="008FC5"/>
    <a:srgbClr val="3C53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6" autoAdjust="0"/>
    <p:restoredTop sz="86131" autoAdjust="0"/>
  </p:normalViewPr>
  <p:slideViewPr>
    <p:cSldViewPr snapToGrid="0" snapToObjects="1">
      <p:cViewPr>
        <p:scale>
          <a:sx n="70" d="100"/>
          <a:sy n="70" d="100"/>
        </p:scale>
        <p:origin x="-900" y="-7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B87B02C-B21B-4BF0-AE9C-BF7BFFED64FA}" type="datetimeFigureOut">
              <a:rPr lang="en-US" smtClean="0"/>
              <a:t>4/17/2013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EA955AC-4B03-4A78-A9E2-A36BAA9743E0}" type="slidenum">
              <a:rPr lang="en-US" smtClean="0"/>
              <a:t>‹#›</a:t>
            </a:fld>
            <a:endParaRPr lang="en-US" dirty="0"/>
          </a:p>
        </p:txBody>
      </p:sp>
    </p:spTree>
    <p:extLst>
      <p:ext uri="{BB962C8B-B14F-4D97-AF65-F5344CB8AC3E}">
        <p14:creationId xmlns:p14="http://schemas.microsoft.com/office/powerpoint/2010/main" val="2015693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D0274B-D6C0-4EEB-90AC-61756667238E}" type="datetimeFigureOut">
              <a:rPr lang="en-US" smtClean="0"/>
              <a:t>4/17/2013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6EE9C7E-4E1F-4344-9DC8-E124912CB6A0}" type="slidenum">
              <a:rPr lang="en-US" smtClean="0"/>
              <a:t>‹#›</a:t>
            </a:fld>
            <a:endParaRPr lang="en-US" dirty="0"/>
          </a:p>
        </p:txBody>
      </p:sp>
    </p:spTree>
    <p:extLst>
      <p:ext uri="{BB962C8B-B14F-4D97-AF65-F5344CB8AC3E}">
        <p14:creationId xmlns:p14="http://schemas.microsoft.com/office/powerpoint/2010/main" val="8380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17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61099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28252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42330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5451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353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231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5151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4846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263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860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62181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4725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75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181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85199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82200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4832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35347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3469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5729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245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390357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9522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5588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601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215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56641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8146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51502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151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6670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61489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1657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5286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0454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ocmboces.org/teacherpage.cfm?teacher=210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ocmboces.org/tfiles/folder2005/article.pdf"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www.mylearningplan.com/WebReg/ActivityProfile.asp?D=15882&amp;H=1&amp;I=1317995" TargetMode="Externa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ocmboces.org/teacherpage.cfm?teacher=2116"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itd.cnyric.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surveymonkey.com/s/NKBC3P8"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BCIC Meeting</a:t>
            </a:r>
            <a:endParaRPr lang="en-US" dirty="0"/>
          </a:p>
        </p:txBody>
      </p:sp>
      <p:sp>
        <p:nvSpPr>
          <p:cNvPr id="3" name="Subtitle 2"/>
          <p:cNvSpPr>
            <a:spLocks noGrp="1"/>
          </p:cNvSpPr>
          <p:nvPr>
            <p:ph type="subTitle" idx="1"/>
          </p:nvPr>
        </p:nvSpPr>
        <p:spPr/>
        <p:txBody>
          <a:bodyPr/>
          <a:lstStyle/>
          <a:p>
            <a:r>
              <a:rPr lang="en-US" dirty="0" smtClean="0"/>
              <a:t>April, 2013</a:t>
            </a:r>
            <a:endParaRPr lang="en-US" dirty="0"/>
          </a:p>
        </p:txBody>
      </p:sp>
    </p:spTree>
    <p:extLst>
      <p:ext uri="{BB962C8B-B14F-4D97-AF65-F5344CB8AC3E}">
        <p14:creationId xmlns:p14="http://schemas.microsoft.com/office/powerpoint/2010/main" val="339509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Logistical details</a:t>
            </a:r>
            <a:endParaRPr lang="en-US" dirty="0"/>
          </a:p>
        </p:txBody>
      </p:sp>
      <p:sp>
        <p:nvSpPr>
          <p:cNvPr id="3" name="Content Placeholder 2"/>
          <p:cNvSpPr>
            <a:spLocks noGrp="1"/>
          </p:cNvSpPr>
          <p:nvPr>
            <p:ph idx="1"/>
          </p:nvPr>
        </p:nvSpPr>
        <p:spPr/>
        <p:txBody>
          <a:bodyPr/>
          <a:lstStyle/>
          <a:p>
            <a:r>
              <a:rPr lang="en-US" dirty="0" smtClean="0"/>
              <a:t>$1500/teacher for year one; $1000/teacher for subsequent years at same grade level</a:t>
            </a:r>
          </a:p>
          <a:p>
            <a:r>
              <a:rPr lang="en-US" dirty="0" smtClean="0"/>
              <a:t>Materials- printing and texts at OCM BOCES cost</a:t>
            </a:r>
          </a:p>
          <a:p>
            <a:r>
              <a:rPr lang="en-US" dirty="0" smtClean="0"/>
              <a:t>Participation confirmed by June 1 for 2013-14</a:t>
            </a:r>
          </a:p>
          <a:p>
            <a:r>
              <a:rPr lang="en-US" dirty="0" smtClean="0"/>
              <a:t>Specific modules (within 2 and 3) confirmed by August</a:t>
            </a:r>
            <a:endParaRPr lang="en-US" dirty="0"/>
          </a:p>
        </p:txBody>
      </p:sp>
    </p:spTree>
    <p:extLst>
      <p:ext uri="{BB962C8B-B14F-4D97-AF65-F5344CB8AC3E}">
        <p14:creationId xmlns:p14="http://schemas.microsoft.com/office/powerpoint/2010/main" val="1922093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PBL</a:t>
            </a:r>
            <a:r>
              <a:rPr lang="en-US" baseline="30000" dirty="0" smtClean="0"/>
              <a:t>NY</a:t>
            </a:r>
            <a:endParaRPr lang="en-US" baseline="30000" dirty="0"/>
          </a:p>
        </p:txBody>
      </p:sp>
      <p:sp>
        <p:nvSpPr>
          <p:cNvPr id="3" name="Content Placeholder 2"/>
          <p:cNvSpPr>
            <a:spLocks noGrp="1"/>
          </p:cNvSpPr>
          <p:nvPr>
            <p:ph idx="1"/>
          </p:nvPr>
        </p:nvSpPr>
        <p:spPr>
          <a:xfrm>
            <a:off x="457200" y="1417955"/>
            <a:ext cx="8229600" cy="4900958"/>
          </a:xfrm>
        </p:spPr>
        <p:txBody>
          <a:bodyPr>
            <a:noAutofit/>
          </a:bodyPr>
          <a:lstStyle/>
          <a:p>
            <a:r>
              <a:rPr lang="en-US" sz="2400" dirty="0" smtClean="0"/>
              <a:t>PBL</a:t>
            </a:r>
            <a:r>
              <a:rPr lang="en-US" sz="2400" baseline="30000" dirty="0" smtClean="0"/>
              <a:t>NY</a:t>
            </a:r>
            <a:r>
              <a:rPr lang="en-US" sz="2400" dirty="0" smtClean="0"/>
              <a:t> Demonstration School</a:t>
            </a:r>
          </a:p>
          <a:p>
            <a:pPr lvl="1"/>
            <a:r>
              <a:rPr lang="en-US" sz="1800" dirty="0" smtClean="0"/>
              <a:t>16-24 </a:t>
            </a:r>
            <a:r>
              <a:rPr lang="en-US" sz="1800" dirty="0"/>
              <a:t>Teachers receive 3 days of PBL 101 in the summer of 2013 (OCM BOCES’ Common </a:t>
            </a:r>
            <a:r>
              <a:rPr lang="en-US" sz="1800" dirty="0" smtClean="0"/>
              <a:t>Core PBL), including training materials</a:t>
            </a:r>
          </a:p>
          <a:p>
            <a:pPr lvl="1"/>
            <a:r>
              <a:rPr lang="en-US" sz="1800" dirty="0" smtClean="0"/>
              <a:t>Teachers </a:t>
            </a:r>
            <a:r>
              <a:rPr lang="en-US" sz="1800" dirty="0"/>
              <a:t>will collaboratively develop a Common Core PBL unit </a:t>
            </a:r>
            <a:r>
              <a:rPr lang="en-US" sz="1800" dirty="0" smtClean="0"/>
              <a:t>for 2013</a:t>
            </a:r>
          </a:p>
          <a:p>
            <a:pPr lvl="1"/>
            <a:r>
              <a:rPr lang="en-US" sz="1800" dirty="0" smtClean="0"/>
              <a:t>Teachers </a:t>
            </a:r>
            <a:r>
              <a:rPr lang="en-US" sz="1800" dirty="0"/>
              <a:t>will collaboratively develop a Common Core PBL unit </a:t>
            </a:r>
            <a:r>
              <a:rPr lang="en-US" sz="1800" dirty="0" smtClean="0"/>
              <a:t>for spring 2014</a:t>
            </a:r>
          </a:p>
          <a:p>
            <a:pPr lvl="1"/>
            <a:r>
              <a:rPr lang="en-US" sz="1800" dirty="0" smtClean="0"/>
              <a:t>Teachers </a:t>
            </a:r>
            <a:r>
              <a:rPr lang="en-US" sz="1800" dirty="0"/>
              <a:t>will receive ½ day release time per month for planning purposes (and/or to meet with PBL</a:t>
            </a:r>
            <a:r>
              <a:rPr lang="en-US" sz="1800" baseline="30000" dirty="0"/>
              <a:t>NY</a:t>
            </a:r>
            <a:r>
              <a:rPr lang="en-US" sz="1800" dirty="0"/>
              <a:t> </a:t>
            </a:r>
            <a:r>
              <a:rPr lang="en-US" sz="1800" dirty="0" smtClean="0"/>
              <a:t>coach)</a:t>
            </a:r>
          </a:p>
          <a:p>
            <a:pPr lvl="1"/>
            <a:r>
              <a:rPr lang="en-US" sz="1800" dirty="0" smtClean="0"/>
              <a:t>Coaching for any additional units</a:t>
            </a:r>
          </a:p>
          <a:p>
            <a:pPr lvl="1"/>
            <a:r>
              <a:rPr lang="en-US" sz="1800" dirty="0" smtClean="0"/>
              <a:t>Units </a:t>
            </a:r>
            <a:r>
              <a:rPr lang="en-US" sz="1800" dirty="0"/>
              <a:t>will be </a:t>
            </a:r>
            <a:r>
              <a:rPr lang="en-US" sz="1800" dirty="0" smtClean="0"/>
              <a:t>with </a:t>
            </a:r>
            <a:r>
              <a:rPr lang="en-US" sz="1800" dirty="0"/>
              <a:t>other PBL</a:t>
            </a:r>
            <a:r>
              <a:rPr lang="en-US" sz="1800" baseline="30000" dirty="0"/>
              <a:t>NY</a:t>
            </a:r>
            <a:r>
              <a:rPr lang="en-US" sz="1800" dirty="0"/>
              <a:t> </a:t>
            </a:r>
            <a:r>
              <a:rPr lang="en-US" sz="1800" dirty="0" smtClean="0"/>
              <a:t>schools, in person and on-line archive</a:t>
            </a:r>
          </a:p>
          <a:p>
            <a:pPr lvl="1"/>
            <a:r>
              <a:rPr lang="en-US" sz="1800" dirty="0" smtClean="0"/>
              <a:t>PBL</a:t>
            </a:r>
            <a:r>
              <a:rPr lang="en-US" sz="1800" baseline="30000" dirty="0" smtClean="0"/>
              <a:t>NY</a:t>
            </a:r>
            <a:r>
              <a:rPr lang="en-US" sz="1800" dirty="0" smtClean="0"/>
              <a:t> coach will </a:t>
            </a:r>
            <a:r>
              <a:rPr lang="en-US" sz="1800" dirty="0"/>
              <a:t>spend one day per week in the school building assisting teachers with their projects, offering resources for projects and helping with the implementation of projects. </a:t>
            </a:r>
            <a:endParaRPr lang="en-US" sz="1800" dirty="0" smtClean="0"/>
          </a:p>
          <a:p>
            <a:pPr lvl="1"/>
            <a:r>
              <a:rPr lang="en-US" sz="1800" dirty="0" smtClean="0"/>
              <a:t>The </a:t>
            </a:r>
            <a:r>
              <a:rPr lang="en-US" sz="1800" dirty="0"/>
              <a:t>cost of one year </a:t>
            </a:r>
            <a:r>
              <a:rPr lang="en-US" sz="1800" dirty="0" smtClean="0"/>
              <a:t>is </a:t>
            </a:r>
            <a:r>
              <a:rPr lang="en-US" sz="1800" dirty="0"/>
              <a:t>$</a:t>
            </a:r>
            <a:r>
              <a:rPr lang="en-US" sz="1800" dirty="0" smtClean="0"/>
              <a:t>28,000, </a:t>
            </a:r>
            <a:r>
              <a:rPr lang="en-US" sz="1800" dirty="0"/>
              <a:t>based on 40 days at $700 per day custom, on-site rate. </a:t>
            </a:r>
          </a:p>
        </p:txBody>
      </p:sp>
    </p:spTree>
    <p:extLst>
      <p:ext uri="{BB962C8B-B14F-4D97-AF65-F5344CB8AC3E}">
        <p14:creationId xmlns:p14="http://schemas.microsoft.com/office/powerpoint/2010/main" val="2057513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Requests</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Due April 15</a:t>
            </a:r>
          </a:p>
          <a:p>
            <a:endParaRPr lang="en-US" dirty="0"/>
          </a:p>
          <a:p>
            <a:r>
              <a:rPr lang="en-US" dirty="0" smtClean="0"/>
              <a:t>Please use realistic amounts for .030</a:t>
            </a:r>
          </a:p>
          <a:p>
            <a:endParaRPr lang="en-US" dirty="0"/>
          </a:p>
          <a:p>
            <a:r>
              <a:rPr lang="en-US" dirty="0" smtClean="0"/>
              <a:t>Reminder- there are additional opportunities for coaching and levels of services and supports</a:t>
            </a:r>
            <a:endParaRPr lang="en-US" dirty="0"/>
          </a:p>
        </p:txBody>
      </p:sp>
      <p:pic>
        <p:nvPicPr>
          <p:cNvPr id="3074" name="Picture 2" descr="C:\Users\lradicel\AppData\Local\Microsoft\Windows\Temporary Internet Files\Content.IE5\WQNS96TW\MC90005497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4724400"/>
            <a:ext cx="4313976" cy="202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67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Centers</a:t>
            </a:r>
            <a:endParaRPr lang="en-US" dirty="0"/>
          </a:p>
        </p:txBody>
      </p:sp>
      <p:sp>
        <p:nvSpPr>
          <p:cNvPr id="3" name="Content Placeholder 2"/>
          <p:cNvSpPr>
            <a:spLocks noGrp="1"/>
          </p:cNvSpPr>
          <p:nvPr>
            <p:ph idx="1"/>
          </p:nvPr>
        </p:nvSpPr>
        <p:spPr>
          <a:xfrm>
            <a:off x="457200" y="1690915"/>
            <a:ext cx="8229600" cy="4525963"/>
          </a:xfrm>
        </p:spPr>
        <p:txBody>
          <a:bodyPr/>
          <a:lstStyle/>
          <a:p>
            <a:endParaRPr lang="en-US" dirty="0"/>
          </a:p>
        </p:txBody>
      </p:sp>
    </p:spTree>
    <p:extLst>
      <p:ext uri="{BB962C8B-B14F-4D97-AF65-F5344CB8AC3E}">
        <p14:creationId xmlns:p14="http://schemas.microsoft.com/office/powerpoint/2010/main" val="384185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Tech High</a:t>
            </a:r>
            <a:endParaRPr lang="en-US" dirty="0"/>
          </a:p>
        </p:txBody>
      </p:sp>
      <p:sp>
        <p:nvSpPr>
          <p:cNvPr id="3" name="Content Placeholder 2"/>
          <p:cNvSpPr>
            <a:spLocks noGrp="1"/>
          </p:cNvSpPr>
          <p:nvPr>
            <p:ph idx="1"/>
          </p:nvPr>
        </p:nvSpPr>
        <p:spPr>
          <a:xfrm>
            <a:off x="457200" y="1322418"/>
            <a:ext cx="8229600" cy="4715775"/>
          </a:xfrm>
        </p:spPr>
        <p:txBody>
          <a:bodyPr>
            <a:normAutofit/>
          </a:bodyPr>
          <a:lstStyle/>
          <a:p>
            <a:r>
              <a:rPr lang="en-US" b="1" dirty="0" smtClean="0"/>
              <a:t>Leading and demonstrating a bigger pedagogical shift</a:t>
            </a:r>
          </a:p>
          <a:p>
            <a:r>
              <a:rPr lang="en-US" dirty="0" smtClean="0"/>
              <a:t>Center for Professional Development</a:t>
            </a:r>
          </a:p>
          <a:p>
            <a:r>
              <a:rPr lang="en-US" dirty="0" smtClean="0"/>
              <a:t>Higher Ed &amp; Business Partnerships</a:t>
            </a:r>
          </a:p>
          <a:p>
            <a:r>
              <a:rPr lang="en-US" dirty="0" smtClean="0"/>
              <a:t>Pre-service training</a:t>
            </a:r>
            <a:br>
              <a:rPr lang="en-US" dirty="0" smtClean="0"/>
            </a:br>
            <a:r>
              <a:rPr lang="en-US" dirty="0" smtClean="0"/>
              <a:t>integration</a:t>
            </a:r>
          </a:p>
          <a:p>
            <a:r>
              <a:rPr lang="en-US" dirty="0" smtClean="0"/>
              <a:t>Buck Institute and</a:t>
            </a:r>
            <a:br>
              <a:rPr lang="en-US" dirty="0" smtClean="0"/>
            </a:br>
            <a:r>
              <a:rPr lang="en-US" dirty="0" smtClean="0"/>
              <a:t>PBL training</a:t>
            </a:r>
            <a:endParaRPr lang="en-US" dirty="0"/>
          </a:p>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86" t="43276" r="7233" b="13448"/>
          <a:stretch/>
        </p:blipFill>
        <p:spPr bwMode="auto">
          <a:xfrm>
            <a:off x="4239516" y="4067518"/>
            <a:ext cx="4872956" cy="242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5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Race To The Top</a:t>
            </a:r>
            <a:endParaRPr lang="en-US" dirty="0"/>
          </a:p>
        </p:txBody>
      </p:sp>
      <p:sp>
        <p:nvSpPr>
          <p:cNvPr id="3" name="Subtitle 2"/>
          <p:cNvSpPr>
            <a:spLocks noGrp="1"/>
          </p:cNvSpPr>
          <p:nvPr>
            <p:ph type="subTitle" idx="1"/>
          </p:nvPr>
        </p:nvSpPr>
        <p:spPr/>
        <p:txBody>
          <a:bodyPr/>
          <a:lstStyle/>
          <a:p>
            <a:r>
              <a:rPr lang="en-US" dirty="0" smtClean="0"/>
              <a:t>(the Regents Reform Agenda)</a:t>
            </a:r>
            <a:endParaRPr lang="en-US" dirty="0"/>
          </a:p>
        </p:txBody>
      </p:sp>
    </p:spTree>
    <p:extLst>
      <p:ext uri="{BB962C8B-B14F-4D97-AF65-F5344CB8AC3E}">
        <p14:creationId xmlns:p14="http://schemas.microsoft.com/office/powerpoint/2010/main" val="2152497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Resources</a:t>
            </a:r>
            <a:endParaRPr lang="en-US" dirty="0"/>
          </a:p>
        </p:txBody>
      </p:sp>
      <p:pic>
        <p:nvPicPr>
          <p:cNvPr id="5" name="Picture 3">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463" r="50953" b="23542"/>
          <a:stretch/>
        </p:blipFill>
        <p:spPr bwMode="auto">
          <a:xfrm>
            <a:off x="457200" y="1921082"/>
            <a:ext cx="8072651" cy="4015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55429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Article</a:t>
            </a:r>
            <a:endParaRPr lang="en-US" dirty="0"/>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387" y="1644829"/>
            <a:ext cx="3433297" cy="4525962"/>
          </a:xfrm>
        </p:spPr>
      </p:pic>
      <p:pic>
        <p:nvPicPr>
          <p:cNvPr id="6" name="Picture 5">
            <a:hlinkClick r:id="rId2"/>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686" y="1644830"/>
            <a:ext cx="3433296" cy="4525961"/>
          </a:xfrm>
          <a:prstGeom prst="rect">
            <a:avLst/>
          </a:prstGeom>
        </p:spPr>
      </p:pic>
    </p:spTree>
    <p:extLst>
      <p:ext uri="{BB962C8B-B14F-4D97-AF65-F5344CB8AC3E}">
        <p14:creationId xmlns:p14="http://schemas.microsoft.com/office/powerpoint/2010/main" val="2657689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 10</a:t>
            </a:r>
            <a:r>
              <a:rPr lang="en-US" baseline="30000" dirty="0" smtClean="0"/>
              <a:t>th</a:t>
            </a:r>
            <a:r>
              <a:rPr lang="en-US" dirty="0" smtClean="0"/>
              <a:t> Vendor Fair</a:t>
            </a:r>
            <a:endParaRPr lang="en-US" dirty="0"/>
          </a:p>
        </p:txBody>
      </p:sp>
      <p:sp>
        <p:nvSpPr>
          <p:cNvPr id="3" name="Content Placeholder 2"/>
          <p:cNvSpPr>
            <a:spLocks noGrp="1"/>
          </p:cNvSpPr>
          <p:nvPr>
            <p:ph sz="half" idx="1"/>
          </p:nvPr>
        </p:nvSpPr>
        <p:spPr/>
        <p:txBody>
          <a:bodyPr>
            <a:normAutofit fontScale="62500" lnSpcReduction="20000"/>
          </a:bodyPr>
          <a:lstStyle/>
          <a:p>
            <a:r>
              <a:rPr lang="en-US" dirty="0"/>
              <a:t>CK-12</a:t>
            </a:r>
          </a:p>
          <a:p>
            <a:r>
              <a:rPr lang="en-US" dirty="0"/>
              <a:t>Connected Math</a:t>
            </a:r>
          </a:p>
          <a:p>
            <a:r>
              <a:rPr lang="en-US" dirty="0"/>
              <a:t>Connecting math concepts</a:t>
            </a:r>
          </a:p>
          <a:p>
            <a:r>
              <a:rPr lang="en-US" dirty="0"/>
              <a:t>Core-Plus Mathematics Project</a:t>
            </a:r>
          </a:p>
          <a:p>
            <a:r>
              <a:rPr lang="en-US" dirty="0"/>
              <a:t>Corrective math</a:t>
            </a:r>
          </a:p>
          <a:p>
            <a:r>
              <a:rPr lang="en-US" dirty="0"/>
              <a:t>Curriculum Associates</a:t>
            </a:r>
          </a:p>
          <a:p>
            <a:r>
              <a:rPr lang="en-US" dirty="0"/>
              <a:t>Digits</a:t>
            </a:r>
          </a:p>
          <a:p>
            <a:r>
              <a:rPr lang="en-US" dirty="0"/>
              <a:t>Envision</a:t>
            </a:r>
          </a:p>
          <a:p>
            <a:r>
              <a:rPr lang="en-US" dirty="0"/>
              <a:t>Everyday Math</a:t>
            </a:r>
          </a:p>
          <a:p>
            <a:r>
              <a:rPr lang="en-US" dirty="0"/>
              <a:t>Fast Math</a:t>
            </a:r>
          </a:p>
          <a:p>
            <a:r>
              <a:rPr lang="en-US" dirty="0"/>
              <a:t>Focus Math</a:t>
            </a:r>
          </a:p>
          <a:p>
            <a:r>
              <a:rPr lang="en-US" dirty="0"/>
              <a:t>Glencoe Algebra 1, Geometry, Algebra 2</a:t>
            </a:r>
          </a:p>
          <a:p>
            <a:r>
              <a:rPr lang="en-US" dirty="0"/>
              <a:t>Glencoe Math for grades 6-8 + new NY CCLS</a:t>
            </a:r>
          </a:p>
          <a:p>
            <a:r>
              <a:rPr lang="en-US" dirty="0"/>
              <a:t>Impact </a:t>
            </a:r>
            <a:r>
              <a:rPr lang="en-US" dirty="0" smtClean="0"/>
              <a:t>Math</a:t>
            </a:r>
            <a:endParaRPr lang="en-US" dirty="0"/>
          </a:p>
        </p:txBody>
      </p:sp>
      <p:sp>
        <p:nvSpPr>
          <p:cNvPr id="4" name="Content Placeholder 3"/>
          <p:cNvSpPr>
            <a:spLocks noGrp="1"/>
          </p:cNvSpPr>
          <p:nvPr>
            <p:ph sz="half" idx="2"/>
          </p:nvPr>
        </p:nvSpPr>
        <p:spPr/>
        <p:txBody>
          <a:bodyPr>
            <a:normAutofit fontScale="62500" lnSpcReduction="20000"/>
          </a:bodyPr>
          <a:lstStyle/>
          <a:p>
            <a:r>
              <a:rPr lang="en-US" dirty="0"/>
              <a:t>Investigations</a:t>
            </a:r>
          </a:p>
          <a:p>
            <a:r>
              <a:rPr lang="en-US" dirty="0"/>
              <a:t>Marilyn Burns: Math Reads</a:t>
            </a:r>
          </a:p>
          <a:p>
            <a:r>
              <a:rPr lang="en-US" dirty="0"/>
              <a:t>Math 180</a:t>
            </a:r>
          </a:p>
          <a:p>
            <a:r>
              <a:rPr lang="en-US" dirty="0"/>
              <a:t>Math and Movement</a:t>
            </a:r>
          </a:p>
          <a:p>
            <a:r>
              <a:rPr lang="en-US" dirty="0"/>
              <a:t>Math labs</a:t>
            </a:r>
          </a:p>
          <a:p>
            <a:r>
              <a:rPr lang="en-US" dirty="0"/>
              <a:t>Math Navigator</a:t>
            </a:r>
          </a:p>
          <a:p>
            <a:r>
              <a:rPr lang="en-US" dirty="0"/>
              <a:t>Math Trailblazers [K-12]</a:t>
            </a:r>
          </a:p>
          <a:p>
            <a:r>
              <a:rPr lang="en-US" dirty="0"/>
              <a:t>Math Triumphs</a:t>
            </a:r>
          </a:p>
          <a:p>
            <a:r>
              <a:rPr lang="en-US" dirty="0"/>
              <a:t>Math Triumphs [intervention for below grade level]</a:t>
            </a:r>
          </a:p>
          <a:p>
            <a:r>
              <a:rPr lang="en-US" dirty="0"/>
              <a:t>My Math [PreK-5]</a:t>
            </a:r>
          </a:p>
          <a:p>
            <a:r>
              <a:rPr lang="en-US" dirty="0"/>
              <a:t>Number worlds</a:t>
            </a:r>
          </a:p>
          <a:p>
            <a:r>
              <a:rPr lang="en-US" dirty="0"/>
              <a:t>Singapore Math</a:t>
            </a:r>
          </a:p>
          <a:p>
            <a:r>
              <a:rPr lang="en-US" dirty="0"/>
              <a:t>Stepping Stones</a:t>
            </a:r>
          </a:p>
          <a:p>
            <a:endParaRPr lang="en-US" dirty="0"/>
          </a:p>
        </p:txBody>
      </p:sp>
    </p:spTree>
    <p:extLst>
      <p:ext uri="{BB962C8B-B14F-4D97-AF65-F5344CB8AC3E}">
        <p14:creationId xmlns:p14="http://schemas.microsoft.com/office/powerpoint/2010/main" val="314000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172" t="20212" r="10025" b="25725"/>
          <a:stretch/>
        </p:blipFill>
        <p:spPr bwMode="auto">
          <a:xfrm>
            <a:off x="1282887" y="509360"/>
            <a:ext cx="6946711" cy="588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2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Overview of Agenda</a:t>
            </a:r>
            <a:endParaRPr lang="en-US" dirty="0"/>
          </a:p>
        </p:txBody>
      </p:sp>
    </p:spTree>
    <p:extLst>
      <p:ext uri="{BB962C8B-B14F-4D97-AF65-F5344CB8AC3E}">
        <p14:creationId xmlns:p14="http://schemas.microsoft.com/office/powerpoint/2010/main" val="4228456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Modules</a:t>
            </a:r>
            <a:endParaRPr lang="en-US" dirty="0"/>
          </a:p>
        </p:txBody>
      </p:sp>
      <p:sp>
        <p:nvSpPr>
          <p:cNvPr id="3" name="Content Placeholder 2"/>
          <p:cNvSpPr>
            <a:spLocks noGrp="1"/>
          </p:cNvSpPr>
          <p:nvPr>
            <p:ph idx="1"/>
          </p:nvPr>
        </p:nvSpPr>
        <p:spPr/>
        <p:txBody>
          <a:bodyPr>
            <a:normAutofit/>
          </a:bodyPr>
          <a:lstStyle/>
          <a:p>
            <a:r>
              <a:rPr lang="en-US" dirty="0" smtClean="0"/>
              <a:t>What do we “know”</a:t>
            </a:r>
          </a:p>
          <a:p>
            <a:r>
              <a:rPr lang="en-US" dirty="0" smtClean="0"/>
              <a:t>What do we “need to know?”</a:t>
            </a:r>
          </a:p>
          <a:p>
            <a:pPr lvl="1"/>
            <a:endParaRPr lang="en-US" dirty="0" smtClean="0"/>
          </a:p>
          <a:p>
            <a:endParaRPr lang="en-US" dirty="0"/>
          </a:p>
        </p:txBody>
      </p:sp>
    </p:spTree>
    <p:extLst>
      <p:ext uri="{BB962C8B-B14F-4D97-AF65-F5344CB8AC3E}">
        <p14:creationId xmlns:p14="http://schemas.microsoft.com/office/powerpoint/2010/main" val="38281771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Conversation</a:t>
            </a:r>
            <a:endParaRPr lang="en-US" dirty="0"/>
          </a:p>
        </p:txBody>
      </p:sp>
      <p:sp>
        <p:nvSpPr>
          <p:cNvPr id="3" name="Content Placeholder 2"/>
          <p:cNvSpPr>
            <a:spLocks noGrp="1"/>
          </p:cNvSpPr>
          <p:nvPr>
            <p:ph idx="1"/>
          </p:nvPr>
        </p:nvSpPr>
        <p:spPr/>
        <p:txBody>
          <a:bodyPr>
            <a:normAutofit/>
          </a:bodyPr>
          <a:lstStyle/>
          <a:p>
            <a:r>
              <a:rPr lang="en-US" dirty="0" smtClean="0"/>
              <a:t>In groups, talk about what your thinking (and maybe plans) are for math</a:t>
            </a:r>
          </a:p>
          <a:p>
            <a:endParaRPr lang="en-US" dirty="0" smtClean="0"/>
          </a:p>
          <a:p>
            <a:r>
              <a:rPr lang="en-US" dirty="0" smtClean="0"/>
              <a:t>A quick report to the larger group</a:t>
            </a:r>
          </a:p>
          <a:p>
            <a:endParaRPr lang="en-US" dirty="0"/>
          </a:p>
        </p:txBody>
      </p:sp>
    </p:spTree>
    <p:extLst>
      <p:ext uri="{BB962C8B-B14F-4D97-AF65-F5344CB8AC3E}">
        <p14:creationId xmlns:p14="http://schemas.microsoft.com/office/powerpoint/2010/main" val="35345777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Expeditionary Learning</a:t>
            </a:r>
            <a:endParaRPr lang="en-US" dirty="0"/>
          </a:p>
        </p:txBody>
      </p:sp>
      <p:sp>
        <p:nvSpPr>
          <p:cNvPr id="3" name="Content Placeholder 2"/>
          <p:cNvSpPr>
            <a:spLocks noGrp="1"/>
          </p:cNvSpPr>
          <p:nvPr>
            <p:ph idx="1"/>
          </p:nvPr>
        </p:nvSpPr>
        <p:spPr>
          <a:xfrm>
            <a:off x="457200" y="1378425"/>
            <a:ext cx="8229600" cy="5268036"/>
          </a:xfrm>
        </p:spPr>
        <p:txBody>
          <a:bodyPr>
            <a:normAutofit/>
          </a:bodyPr>
          <a:lstStyle/>
          <a:p>
            <a:pPr marL="0" indent="0">
              <a:buNone/>
            </a:pPr>
            <a:r>
              <a:rPr lang="en-US" dirty="0" smtClean="0"/>
              <a:t>Expeditionary Learning (Drivers Village)</a:t>
            </a:r>
          </a:p>
          <a:p>
            <a:r>
              <a:rPr lang="en-US" dirty="0" smtClean="0"/>
              <a:t>June 24-26</a:t>
            </a:r>
            <a:r>
              <a:rPr lang="en-US" baseline="30000" dirty="0" smtClean="0"/>
              <a:t>th</a:t>
            </a:r>
            <a:r>
              <a:rPr lang="en-US" dirty="0" smtClean="0"/>
              <a:t>, 8:30am </a:t>
            </a:r>
            <a:r>
              <a:rPr lang="en-US" dirty="0"/>
              <a:t>- </a:t>
            </a:r>
            <a:r>
              <a:rPr lang="en-US" dirty="0" smtClean="0"/>
              <a:t>4:00pm</a:t>
            </a:r>
            <a:endParaRPr lang="en-US" dirty="0"/>
          </a:p>
          <a:p>
            <a:r>
              <a:rPr lang="en-US" dirty="0" smtClean="0"/>
              <a:t>Teachers, $375</a:t>
            </a:r>
          </a:p>
          <a:p>
            <a:r>
              <a:rPr lang="en-US" dirty="0" smtClean="0"/>
              <a:t>Can run stipends through OCM BOCES</a:t>
            </a:r>
          </a:p>
          <a:p>
            <a:r>
              <a:rPr lang="en-US" dirty="0" smtClean="0"/>
              <a:t>NT subsidy of $100 per NT seat</a:t>
            </a:r>
          </a:p>
          <a:p>
            <a:endParaRPr lang="en-US" sz="2000" dirty="0" smtClean="0"/>
          </a:p>
          <a:p>
            <a:r>
              <a:rPr lang="en-US" dirty="0" smtClean="0"/>
              <a:t>June 27</a:t>
            </a:r>
            <a:r>
              <a:rPr lang="en-US" baseline="30000" dirty="0" smtClean="0"/>
              <a:t>th</a:t>
            </a:r>
            <a:r>
              <a:rPr lang="en-US" dirty="0" smtClean="0"/>
              <a:t>, </a:t>
            </a:r>
            <a:r>
              <a:rPr lang="en-US" dirty="0"/>
              <a:t>8:30am - 4:00pm</a:t>
            </a:r>
          </a:p>
          <a:p>
            <a:r>
              <a:rPr lang="en-US" dirty="0" smtClean="0"/>
              <a:t>Grades 3-5 &amp; District  Administrators, $125</a:t>
            </a:r>
          </a:p>
          <a:p>
            <a:r>
              <a:rPr lang="en-US" dirty="0"/>
              <a:t>NT subsidy of </a:t>
            </a:r>
            <a:r>
              <a:rPr lang="en-US" dirty="0" smtClean="0"/>
              <a:t>$</a:t>
            </a:r>
            <a:r>
              <a:rPr lang="en-US" dirty="0"/>
              <a:t>5</a:t>
            </a:r>
            <a:r>
              <a:rPr lang="en-US" dirty="0" smtClean="0"/>
              <a:t>0 </a:t>
            </a:r>
            <a:r>
              <a:rPr lang="en-US" dirty="0"/>
              <a:t>per NT seat</a:t>
            </a:r>
          </a:p>
          <a:p>
            <a:endParaRPr lang="en-US" dirty="0"/>
          </a:p>
        </p:txBody>
      </p:sp>
    </p:spTree>
    <p:extLst>
      <p:ext uri="{BB962C8B-B14F-4D97-AF65-F5344CB8AC3E}">
        <p14:creationId xmlns:p14="http://schemas.microsoft.com/office/powerpoint/2010/main" val="35116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 Conversation</a:t>
            </a:r>
            <a:endParaRPr lang="en-US" dirty="0"/>
          </a:p>
        </p:txBody>
      </p:sp>
      <p:sp>
        <p:nvSpPr>
          <p:cNvPr id="3" name="Content Placeholder 2"/>
          <p:cNvSpPr>
            <a:spLocks noGrp="1"/>
          </p:cNvSpPr>
          <p:nvPr>
            <p:ph idx="1"/>
          </p:nvPr>
        </p:nvSpPr>
        <p:spPr/>
        <p:txBody>
          <a:bodyPr>
            <a:normAutofit/>
          </a:bodyPr>
          <a:lstStyle/>
          <a:p>
            <a:r>
              <a:rPr lang="en-US" dirty="0" smtClean="0"/>
              <a:t>In groups, talk about what your thinking (and maybe plans) are for ELA</a:t>
            </a:r>
          </a:p>
          <a:p>
            <a:r>
              <a:rPr lang="en-US" dirty="0" smtClean="0"/>
              <a:t>A quick report to the larger group</a:t>
            </a:r>
          </a:p>
          <a:p>
            <a:endParaRPr lang="en-US" dirty="0"/>
          </a:p>
          <a:p>
            <a:r>
              <a:rPr lang="en-US" dirty="0" smtClean="0"/>
              <a:t>Next time we will chat about math plans</a:t>
            </a:r>
          </a:p>
          <a:p>
            <a:pPr lvl="1"/>
            <a:endParaRPr lang="en-US" dirty="0" smtClean="0"/>
          </a:p>
          <a:p>
            <a:endParaRPr lang="en-US" dirty="0"/>
          </a:p>
        </p:txBody>
      </p:sp>
    </p:spTree>
    <p:extLst>
      <p:ext uri="{BB962C8B-B14F-4D97-AF65-F5344CB8AC3E}">
        <p14:creationId xmlns:p14="http://schemas.microsoft.com/office/powerpoint/2010/main" val="1281250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Professional Practice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Practice (APPR)</a:t>
            </a:r>
            <a:endParaRPr lang="en-US" dirty="0"/>
          </a:p>
        </p:txBody>
      </p:sp>
      <p:sp>
        <p:nvSpPr>
          <p:cNvPr id="3" name="Content Placeholder 2"/>
          <p:cNvSpPr>
            <a:spLocks noGrp="1"/>
          </p:cNvSpPr>
          <p:nvPr>
            <p:ph idx="1"/>
          </p:nvPr>
        </p:nvSpPr>
        <p:spPr>
          <a:xfrm>
            <a:off x="457200" y="1499844"/>
            <a:ext cx="8229600" cy="642856"/>
          </a:xfrm>
        </p:spPr>
        <p:txBody>
          <a:bodyPr/>
          <a:lstStyle/>
          <a:p>
            <a:r>
              <a:rPr lang="en-US" dirty="0" smtClean="0"/>
              <a:t>APPR 2.0 today and June 12</a:t>
            </a:r>
          </a:p>
        </p:txBody>
      </p:sp>
      <p:sp>
        <p:nvSpPr>
          <p:cNvPr id="4" name="Rectangle 3"/>
          <p:cNvSpPr/>
          <p:nvPr/>
        </p:nvSpPr>
        <p:spPr>
          <a:xfrm>
            <a:off x="245659" y="2234399"/>
            <a:ext cx="8707272" cy="4247317"/>
          </a:xfrm>
          <a:prstGeom prst="rect">
            <a:avLst/>
          </a:prstGeom>
        </p:spPr>
        <p:txBody>
          <a:bodyPr wrap="square">
            <a:spAutoFit/>
          </a:bodyPr>
          <a:lstStyle/>
          <a:p>
            <a:r>
              <a:rPr lang="en-US" dirty="0" smtClean="0"/>
              <a:t>April </a:t>
            </a:r>
            <a:r>
              <a:rPr lang="en-US" dirty="0"/>
              <a:t>18: </a:t>
            </a:r>
            <a:r>
              <a:rPr lang="en-US" b="1" dirty="0"/>
              <a:t>Where do we stand and what have we learned?</a:t>
            </a:r>
            <a:r>
              <a:rPr lang="en-US" dirty="0"/>
              <a:t> Bring your present APPR plan. First, check in with the rule changes included in the budget with regard to APPR plans and submission. Second, we'll gather data about current practices in districts. Lastly, we'll identify the changes we think would improve our plans. Also,</a:t>
            </a:r>
            <a:r>
              <a:rPr lang="en-US" b="1" dirty="0"/>
              <a:t> Forms and record keeping -- what do we really need?</a:t>
            </a:r>
            <a:r>
              <a:rPr lang="en-US" dirty="0"/>
              <a:t> A lot of time is spent on forms. What do we need to do? How are the different electronic platforms faring? </a:t>
            </a:r>
            <a:r>
              <a:rPr lang="en-US" dirty="0">
                <a:hlinkClick r:id="rId2"/>
              </a:rPr>
              <a:t>Register</a:t>
            </a:r>
            <a:r>
              <a:rPr lang="en-US" dirty="0"/>
              <a:t/>
            </a:r>
            <a:br>
              <a:rPr lang="en-US" dirty="0"/>
            </a:br>
            <a:r>
              <a:rPr lang="en-US" dirty="0"/>
              <a:t/>
            </a:r>
            <a:br>
              <a:rPr lang="en-US" dirty="0"/>
            </a:br>
            <a:r>
              <a:rPr lang="en-US" dirty="0"/>
              <a:t>June 12: </a:t>
            </a:r>
            <a:r>
              <a:rPr lang="en-US" b="1" dirty="0"/>
              <a:t>The release of scores to parents.</a:t>
            </a:r>
            <a:r>
              <a:rPr lang="en-US" dirty="0"/>
              <a:t> We will review the rules about the communication of score information to parents and then will try to build some regional consensus about how we will go about doing this in a way that is relatively consistent and manageable. A regional approach to this will help districts manage their requests and the means by which they respond.</a:t>
            </a:r>
            <a:r>
              <a:rPr lang="en-US" b="1" dirty="0"/>
              <a:t> </a:t>
            </a:r>
            <a:r>
              <a:rPr lang="en-US" dirty="0"/>
              <a:t>Also, </a:t>
            </a:r>
            <a:r>
              <a:rPr lang="en-US" b="1" dirty="0"/>
              <a:t>SLOs, LATs, evidence collection and summative conversations.</a:t>
            </a:r>
            <a:r>
              <a:rPr lang="en-US" dirty="0"/>
              <a:t> What did we learn from the SLOs and LATS that we need to change? What did we learn from the evidence collection process? What did we learn from the summative conversations with teachers? </a:t>
            </a:r>
            <a:r>
              <a:rPr lang="en-US" dirty="0">
                <a:hlinkClick r:id="rId2"/>
              </a:rPr>
              <a:t>Register</a:t>
            </a:r>
            <a:endParaRPr lang="en-US" dirty="0"/>
          </a:p>
        </p:txBody>
      </p:sp>
    </p:spTree>
    <p:extLst>
      <p:ext uri="{BB962C8B-B14F-4D97-AF65-F5344CB8AC3E}">
        <p14:creationId xmlns:p14="http://schemas.microsoft.com/office/powerpoint/2010/main" val="2572276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Practice (APPR)</a:t>
            </a:r>
            <a:endParaRPr lang="en-US" dirty="0"/>
          </a:p>
        </p:txBody>
      </p:sp>
      <p:sp>
        <p:nvSpPr>
          <p:cNvPr id="3" name="Content Placeholder 2"/>
          <p:cNvSpPr>
            <a:spLocks noGrp="1"/>
          </p:cNvSpPr>
          <p:nvPr>
            <p:ph idx="1"/>
          </p:nvPr>
        </p:nvSpPr>
        <p:spPr>
          <a:xfrm>
            <a:off x="457200" y="1690915"/>
            <a:ext cx="3568890" cy="4525963"/>
          </a:xfrm>
        </p:spPr>
        <p:txBody>
          <a:bodyPr/>
          <a:lstStyle/>
          <a:p>
            <a:r>
              <a:rPr lang="en-US" dirty="0" smtClean="0"/>
              <a:t>Vested interest and speaking portions of LOTE exams</a:t>
            </a:r>
            <a:endParaRPr lang="en-US" dirty="0"/>
          </a:p>
        </p:txBody>
      </p:sp>
      <p:sp>
        <p:nvSpPr>
          <p:cNvPr id="4" name="Rectangle 3"/>
          <p:cNvSpPr/>
          <p:nvPr/>
        </p:nvSpPr>
        <p:spPr>
          <a:xfrm>
            <a:off x="4305869" y="1037947"/>
            <a:ext cx="4572000" cy="5355312"/>
          </a:xfrm>
          <a:prstGeom prst="rect">
            <a:avLst/>
          </a:prstGeom>
        </p:spPr>
        <p:txBody>
          <a:bodyPr>
            <a:spAutoFit/>
          </a:bodyPr>
          <a:lstStyle/>
          <a:p>
            <a:endParaRPr lang="en-US" dirty="0"/>
          </a:p>
          <a:p>
            <a:r>
              <a:rPr lang="en-US" b="1" dirty="0" smtClean="0"/>
              <a:t>G2: Can </a:t>
            </a:r>
            <a:r>
              <a:rPr lang="en-US" b="1" dirty="0"/>
              <a:t>a teacher score his or her own students’ work for the purposes of the local portion of the teacher’s annual evaluation if the teacher is the only one in the district with the content expertise? </a:t>
            </a:r>
            <a:endParaRPr lang="en-US" dirty="0"/>
          </a:p>
          <a:p>
            <a:r>
              <a:rPr lang="en-US" dirty="0"/>
              <a:t>No. Because New York State’s teacher and principal evaluation policies are designed to make strong and equitable inferences about the effectiveness of our state’s educators, the Commissioner’s Regulations prohibit teachers and principals from scoring assessments where they have a vested interest in the outcome, even in cases where the teacher is the only one in the district with the specific content expertise. Teachers should not score their own students’ assessments, and a principal should not score the assessments that are part of their own evaluations. </a:t>
            </a:r>
          </a:p>
        </p:txBody>
      </p:sp>
    </p:spTree>
    <p:extLst>
      <p:ext uri="{BB962C8B-B14F-4D97-AF65-F5344CB8AC3E}">
        <p14:creationId xmlns:p14="http://schemas.microsoft.com/office/powerpoint/2010/main" val="3691166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Practice (APPR)</a:t>
            </a:r>
            <a:endParaRPr lang="en-US" dirty="0"/>
          </a:p>
        </p:txBody>
      </p:sp>
      <p:sp>
        <p:nvSpPr>
          <p:cNvPr id="3" name="Content Placeholder 2"/>
          <p:cNvSpPr>
            <a:spLocks noGrp="1"/>
          </p:cNvSpPr>
          <p:nvPr>
            <p:ph idx="1"/>
          </p:nvPr>
        </p:nvSpPr>
        <p:spPr>
          <a:xfrm>
            <a:off x="457200" y="1690915"/>
            <a:ext cx="3268639" cy="4525963"/>
          </a:xfrm>
        </p:spPr>
        <p:txBody>
          <a:bodyPr/>
          <a:lstStyle/>
          <a:p>
            <a:r>
              <a:rPr lang="en-US" dirty="0" smtClean="0"/>
              <a:t>Vested interest and speaking portions of LOTE exams</a:t>
            </a:r>
            <a:endParaRPr lang="en-US" dirty="0"/>
          </a:p>
        </p:txBody>
      </p:sp>
      <p:sp>
        <p:nvSpPr>
          <p:cNvPr id="4" name="Rectangle 3"/>
          <p:cNvSpPr/>
          <p:nvPr/>
        </p:nvSpPr>
        <p:spPr>
          <a:xfrm>
            <a:off x="4114800" y="2026216"/>
            <a:ext cx="4572000" cy="3693319"/>
          </a:xfrm>
          <a:prstGeom prst="rect">
            <a:avLst/>
          </a:prstGeom>
        </p:spPr>
        <p:txBody>
          <a:bodyPr>
            <a:spAutoFit/>
          </a:bodyPr>
          <a:lstStyle/>
          <a:p>
            <a:endParaRPr lang="en-US" dirty="0"/>
          </a:p>
          <a:p>
            <a:r>
              <a:rPr lang="en-US" b="1" dirty="0" smtClean="0"/>
              <a:t>D38: Can </a:t>
            </a:r>
            <a:r>
              <a:rPr lang="en-US" b="1" dirty="0"/>
              <a:t>an SLO use a portion of a Regents exam as evidence of student learning? What if there are teachers where a school-wide goal is set using the Regents exam: can just the essay portion be used in the SLO for the group? </a:t>
            </a:r>
            <a:endParaRPr lang="en-US" dirty="0"/>
          </a:p>
          <a:p>
            <a:r>
              <a:rPr lang="en-US" dirty="0"/>
              <a:t>For courses that end in a Regents exam, the SLO must use the Regents exam, in its entirety, as evidence of student learning within the SLO. The entire Regents exam must be used whether it is in an individual SLO or a school- or BOCES-wide, group, or team result based on a Regents exam. </a:t>
            </a:r>
          </a:p>
        </p:txBody>
      </p:sp>
    </p:spTree>
    <p:extLst>
      <p:ext uri="{BB962C8B-B14F-4D97-AF65-F5344CB8AC3E}">
        <p14:creationId xmlns:p14="http://schemas.microsoft.com/office/powerpoint/2010/main" val="3691166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Culture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a:t>
            </a:r>
            <a:endParaRPr lang="en-US" dirty="0"/>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2224" y="1690688"/>
            <a:ext cx="6059552" cy="4525962"/>
          </a:xfrm>
        </p:spPr>
      </p:pic>
    </p:spTree>
    <p:extLst>
      <p:ext uri="{BB962C8B-B14F-4D97-AF65-F5344CB8AC3E}">
        <p14:creationId xmlns:p14="http://schemas.microsoft.com/office/powerpoint/2010/main" val="573637833"/>
      </p:ext>
    </p:extLst>
  </p:cSld>
  <p:clrMapOvr>
    <a:masterClrMapping/>
  </p:clrMapOvr>
  <p:transition spd="slow">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 Updates</a:t>
            </a:r>
            <a:endParaRPr lang="en-US" dirty="0"/>
          </a:p>
        </p:txBody>
      </p:sp>
      <p:sp>
        <p:nvSpPr>
          <p:cNvPr id="3" name="Content Placeholder 2"/>
          <p:cNvSpPr>
            <a:spLocks noGrp="1"/>
          </p:cNvSpPr>
          <p:nvPr>
            <p:ph idx="1"/>
          </p:nvPr>
        </p:nvSpPr>
        <p:spPr/>
        <p:txBody>
          <a:bodyPr/>
          <a:lstStyle/>
          <a:p>
            <a:r>
              <a:rPr lang="en-US" dirty="0" smtClean="0"/>
              <a:t>Assessment</a:t>
            </a:r>
          </a:p>
          <a:p>
            <a:pPr lvl="1"/>
            <a:r>
              <a:rPr lang="en-US" dirty="0" smtClean="0"/>
              <a:t>Common Core Regents Schedule</a:t>
            </a:r>
            <a:endParaRPr lang="en-US" dirty="0"/>
          </a:p>
          <a:p>
            <a:pPr lvl="1"/>
            <a:endParaRPr lang="en-US" dirty="0" smtClean="0"/>
          </a:p>
          <a:p>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41988348"/>
              </p:ext>
            </p:extLst>
          </p:nvPr>
        </p:nvGraphicFramePr>
        <p:xfrm>
          <a:off x="566381" y="2981342"/>
          <a:ext cx="8229602" cy="1045351"/>
        </p:xfrm>
        <a:graphic>
          <a:graphicData uri="http://schemas.openxmlformats.org/drawingml/2006/table">
            <a:tbl>
              <a:tblPr firstRow="1" firstCol="1" bandRow="1"/>
              <a:tblGrid>
                <a:gridCol w="1175456"/>
                <a:gridCol w="1175456"/>
                <a:gridCol w="1175456"/>
                <a:gridCol w="1175456"/>
                <a:gridCol w="1175926"/>
                <a:gridCol w="1175926"/>
                <a:gridCol w="1175926"/>
              </a:tblGrid>
              <a:tr h="285609">
                <a:tc>
                  <a:txBody>
                    <a:bodyPr/>
                    <a:lstStyle/>
                    <a:p>
                      <a:pPr marL="0" marR="0" algn="ctr">
                        <a:lnSpc>
                          <a:spcPct val="115000"/>
                        </a:lnSpc>
                        <a:spcBef>
                          <a:spcPts val="0"/>
                        </a:spcBef>
                        <a:spcAft>
                          <a:spcPts val="0"/>
                        </a:spcAft>
                      </a:pPr>
                      <a:r>
                        <a:rPr lang="en-US" sz="800" b="1" dirty="0">
                          <a:solidFill>
                            <a:srgbClr val="FFFFFF"/>
                          </a:solidFill>
                          <a:effectLst/>
                          <a:latin typeface="Arial"/>
                          <a:ea typeface="Calibri"/>
                          <a:cs typeface="Times New Roman"/>
                        </a:rPr>
                        <a:t>Assessment- Subject/Grade</a:t>
                      </a:r>
                      <a:endParaRPr lang="en-US" sz="800" dirty="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2012-2013</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2013-2014</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dirty="0">
                          <a:solidFill>
                            <a:srgbClr val="FFFFFF"/>
                          </a:solidFill>
                          <a:effectLst/>
                          <a:latin typeface="Arial"/>
                          <a:ea typeface="Calibri"/>
                          <a:cs typeface="Times New Roman"/>
                        </a:rPr>
                        <a:t>2014-2015</a:t>
                      </a:r>
                      <a:endParaRPr lang="en-US" sz="800" dirty="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2015-2016</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2016-2017</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2017-2018</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r>
              <a:tr h="203200">
                <a:tc gridSpan="7">
                  <a:txBody>
                    <a:bodyPr/>
                    <a:lstStyle/>
                    <a:p>
                      <a:pPr marL="0" marR="0">
                        <a:lnSpc>
                          <a:spcPct val="115000"/>
                        </a:lnSpc>
                        <a:spcBef>
                          <a:spcPts val="0"/>
                        </a:spcBef>
                        <a:spcAft>
                          <a:spcPts val="0"/>
                        </a:spcAft>
                      </a:pPr>
                      <a:r>
                        <a:rPr lang="en-US" sz="800" b="1">
                          <a:solidFill>
                            <a:srgbClr val="FFFFFF"/>
                          </a:solidFill>
                          <a:effectLst/>
                          <a:latin typeface="Arial"/>
                          <a:ea typeface="Calibri"/>
                          <a:cs typeface="Times New Roman"/>
                        </a:rPr>
                        <a:t>ELA</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0933">
                <a:tc>
                  <a:txBody>
                    <a:bodyPr/>
                    <a:lstStyle/>
                    <a:p>
                      <a:pPr marL="0" marR="0">
                        <a:lnSpc>
                          <a:spcPct val="115000"/>
                        </a:lnSpc>
                        <a:spcBef>
                          <a:spcPts val="0"/>
                        </a:spcBef>
                        <a:spcAft>
                          <a:spcPts val="0"/>
                        </a:spcAft>
                      </a:pPr>
                      <a:r>
                        <a:rPr lang="en-US" sz="800">
                          <a:effectLst/>
                          <a:latin typeface="Arial"/>
                          <a:ea typeface="Calibri"/>
                          <a:cs typeface="Times New Roman"/>
                        </a:rPr>
                        <a:t>Grades 3-8</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EFC8"/>
                    </a:solidFill>
                  </a:tcPr>
                </a:tc>
                <a:tc gridSpan="2">
                  <a:txBody>
                    <a:bodyPr/>
                    <a:lstStyle/>
                    <a:p>
                      <a:pPr marL="0" marR="0">
                        <a:lnSpc>
                          <a:spcPct val="115000"/>
                        </a:lnSpc>
                        <a:spcBef>
                          <a:spcPts val="0"/>
                        </a:spcBef>
                        <a:spcAft>
                          <a:spcPts val="0"/>
                        </a:spcAft>
                      </a:pPr>
                      <a:r>
                        <a:rPr lang="en-US" sz="800" dirty="0">
                          <a:solidFill>
                            <a:srgbClr val="FFFFFF"/>
                          </a:solidFill>
                          <a:effectLst/>
                          <a:latin typeface="Arial"/>
                          <a:ea typeface="Calibri"/>
                          <a:cs typeface="Times New Roman"/>
                        </a:rPr>
                        <a:t>Measures the Common Core</a:t>
                      </a:r>
                      <a:endParaRPr lang="en-US" sz="800" dirty="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hMerge="1">
                  <a:txBody>
                    <a:bodyPr/>
                    <a:lstStyle/>
                    <a:p>
                      <a:endParaRPr lang="en-US"/>
                    </a:p>
                  </a:txBody>
                  <a:tcPr/>
                </a:tc>
                <a:tc gridSpan="4">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PARCC (if adopted by Board of Regents)</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85609">
                <a:tc>
                  <a:txBody>
                    <a:bodyPr/>
                    <a:lstStyle/>
                    <a:p>
                      <a:pPr marL="0" marR="0">
                        <a:lnSpc>
                          <a:spcPct val="115000"/>
                        </a:lnSpc>
                        <a:spcBef>
                          <a:spcPts val="0"/>
                        </a:spcBef>
                        <a:spcAft>
                          <a:spcPts val="0"/>
                        </a:spcAft>
                      </a:pPr>
                      <a:r>
                        <a:rPr lang="en-US" sz="800">
                          <a:effectLst/>
                          <a:latin typeface="Arial"/>
                          <a:ea typeface="Calibri"/>
                          <a:cs typeface="Times New Roman"/>
                        </a:rPr>
                        <a:t>Grade 11 Regents</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EFC8"/>
                    </a:solidFill>
                  </a:tcPr>
                </a:tc>
                <a:tc gridSpan="3">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Measures the 2005 Standards (optional Common Core version available beginning 2013-2014)</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0864A"/>
                    </a:solidFill>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800" dirty="0">
                          <a:solidFill>
                            <a:srgbClr val="FFFFFF"/>
                          </a:solidFill>
                          <a:effectLst/>
                          <a:latin typeface="Arial"/>
                          <a:ea typeface="Calibri"/>
                          <a:cs typeface="Times New Roman"/>
                        </a:rPr>
                        <a:t>Regents Exam Measures the Common Core or PARCC (if adopted by Board of Regents)</a:t>
                      </a:r>
                      <a:endParaRPr lang="en-US" sz="800" dirty="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hMerge="1">
                  <a:txBody>
                    <a:bodyPr/>
                    <a:lstStyle/>
                    <a:p>
                      <a:endParaRPr lang="en-US"/>
                    </a:p>
                  </a:txBody>
                  <a:tcPr/>
                </a:tc>
                <a:tc hMerge="1">
                  <a:txBody>
                    <a:bodyPr/>
                    <a:lstStyle/>
                    <a:p>
                      <a:endParaRPr lang="en-US"/>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48796363"/>
              </p:ext>
            </p:extLst>
          </p:nvPr>
        </p:nvGraphicFramePr>
        <p:xfrm>
          <a:off x="566381" y="4218889"/>
          <a:ext cx="8229602" cy="1744697"/>
        </p:xfrm>
        <a:graphic>
          <a:graphicData uri="http://schemas.openxmlformats.org/drawingml/2006/table">
            <a:tbl>
              <a:tblPr firstRow="1" firstCol="1" bandRow="1"/>
              <a:tblGrid>
                <a:gridCol w="1175456"/>
                <a:gridCol w="1175456"/>
                <a:gridCol w="1175456"/>
                <a:gridCol w="1175456"/>
                <a:gridCol w="1175926"/>
                <a:gridCol w="1175926"/>
                <a:gridCol w="1175926"/>
              </a:tblGrid>
              <a:tr h="285609">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Assessment- Subject/Grade</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2012-2013</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2013-2014</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2014-2015</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2015-2016</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2016-2017</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a:txBody>
                    <a:bodyPr/>
                    <a:lstStyle/>
                    <a:p>
                      <a:pPr marL="0" marR="0" algn="ctr">
                        <a:lnSpc>
                          <a:spcPct val="115000"/>
                        </a:lnSpc>
                        <a:spcBef>
                          <a:spcPts val="0"/>
                        </a:spcBef>
                        <a:spcAft>
                          <a:spcPts val="0"/>
                        </a:spcAft>
                      </a:pPr>
                      <a:r>
                        <a:rPr lang="en-US" sz="800" b="1">
                          <a:solidFill>
                            <a:srgbClr val="FFFFFF"/>
                          </a:solidFill>
                          <a:effectLst/>
                          <a:latin typeface="Arial"/>
                          <a:ea typeface="Calibri"/>
                          <a:cs typeface="Times New Roman"/>
                        </a:rPr>
                        <a:t>2017-2018</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r>
              <a:tr h="203200">
                <a:tc gridSpan="7">
                  <a:txBody>
                    <a:bodyPr/>
                    <a:lstStyle/>
                    <a:p>
                      <a:pPr marL="0" marR="0">
                        <a:lnSpc>
                          <a:spcPct val="115000"/>
                        </a:lnSpc>
                        <a:spcBef>
                          <a:spcPts val="0"/>
                        </a:spcBef>
                        <a:spcAft>
                          <a:spcPts val="0"/>
                        </a:spcAft>
                      </a:pPr>
                      <a:r>
                        <a:rPr lang="en-US" sz="800" b="1">
                          <a:solidFill>
                            <a:srgbClr val="FFFFFF"/>
                          </a:solidFill>
                          <a:effectLst/>
                          <a:latin typeface="Arial"/>
                          <a:ea typeface="Calibri"/>
                          <a:cs typeface="Times New Roman"/>
                        </a:rPr>
                        <a:t>Math</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4196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0933">
                <a:tc>
                  <a:txBody>
                    <a:bodyPr/>
                    <a:lstStyle/>
                    <a:p>
                      <a:pPr marL="0" marR="0">
                        <a:lnSpc>
                          <a:spcPct val="115000"/>
                        </a:lnSpc>
                        <a:spcBef>
                          <a:spcPts val="0"/>
                        </a:spcBef>
                        <a:spcAft>
                          <a:spcPts val="0"/>
                        </a:spcAft>
                      </a:pPr>
                      <a:r>
                        <a:rPr lang="en-US" sz="800">
                          <a:effectLst/>
                          <a:latin typeface="Arial"/>
                          <a:ea typeface="Calibri"/>
                          <a:cs typeface="Times New Roman"/>
                        </a:rPr>
                        <a:t>Grades 3-8</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EFC8"/>
                    </a:solidFill>
                  </a:tcPr>
                </a:tc>
                <a:tc gridSpan="2">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Measures the Common Core</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hMerge="1">
                  <a:txBody>
                    <a:bodyPr/>
                    <a:lstStyle/>
                    <a:p>
                      <a:endParaRPr lang="en-US"/>
                    </a:p>
                  </a:txBody>
                  <a:tcPr/>
                </a:tc>
                <a:tc gridSpan="4">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PARCC (if adopted by Board of Regents)</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28413">
                <a:tc>
                  <a:txBody>
                    <a:bodyPr/>
                    <a:lstStyle/>
                    <a:p>
                      <a:pPr marL="0" marR="0">
                        <a:lnSpc>
                          <a:spcPct val="115000"/>
                        </a:lnSpc>
                        <a:spcBef>
                          <a:spcPts val="0"/>
                        </a:spcBef>
                        <a:spcAft>
                          <a:spcPts val="0"/>
                        </a:spcAft>
                      </a:pPr>
                      <a:r>
                        <a:rPr lang="en-US" sz="800">
                          <a:effectLst/>
                          <a:latin typeface="Arial"/>
                          <a:ea typeface="Calibri"/>
                          <a:cs typeface="Times New Roman"/>
                        </a:rPr>
                        <a:t>Algebra I</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EFC8"/>
                    </a:solidFill>
                  </a:tcPr>
                </a:tc>
                <a:tc>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Measures the 2005 Standards</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0864A"/>
                    </a:solidFill>
                  </a:tcPr>
                </a:tc>
                <a:tc>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Regents Exam Measures the Common Core</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gridSpan="4">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Regents Exam Measures the Common Core or PARCC (if adopted by Board of Regents)</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70933">
                <a:tc>
                  <a:txBody>
                    <a:bodyPr/>
                    <a:lstStyle/>
                    <a:p>
                      <a:pPr marL="0" marR="0">
                        <a:lnSpc>
                          <a:spcPct val="115000"/>
                        </a:lnSpc>
                        <a:spcBef>
                          <a:spcPts val="0"/>
                        </a:spcBef>
                        <a:spcAft>
                          <a:spcPts val="0"/>
                        </a:spcAft>
                      </a:pPr>
                      <a:r>
                        <a:rPr lang="en-US" sz="800">
                          <a:effectLst/>
                          <a:latin typeface="Arial"/>
                          <a:ea typeface="Calibri"/>
                          <a:cs typeface="Times New Roman"/>
                        </a:rPr>
                        <a:t>Geometry</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EFC8"/>
                    </a:solidFill>
                  </a:tcPr>
                </a:tc>
                <a:tc gridSpan="2">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Measures the 2005 Standards</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0864A"/>
                    </a:solidFill>
                  </a:tcPr>
                </a:tc>
                <a:tc hMerge="1">
                  <a:txBody>
                    <a:bodyPr/>
                    <a:lstStyle/>
                    <a:p>
                      <a:endParaRPr lang="en-US"/>
                    </a:p>
                  </a:txBody>
                  <a:tcPr/>
                </a:tc>
                <a:tc gridSpan="4">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Regents Exam Measures the Common Core or PARCC (if adopted by Board of Regents)</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85609">
                <a:tc>
                  <a:txBody>
                    <a:bodyPr/>
                    <a:lstStyle/>
                    <a:p>
                      <a:pPr marL="0" marR="0">
                        <a:lnSpc>
                          <a:spcPct val="115000"/>
                        </a:lnSpc>
                        <a:spcBef>
                          <a:spcPts val="0"/>
                        </a:spcBef>
                        <a:spcAft>
                          <a:spcPts val="0"/>
                        </a:spcAft>
                      </a:pPr>
                      <a:r>
                        <a:rPr lang="en-US" sz="800">
                          <a:effectLst/>
                          <a:latin typeface="Arial"/>
                          <a:ea typeface="Calibri"/>
                          <a:cs typeface="Times New Roman"/>
                        </a:rPr>
                        <a:t>Algebra II</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EFC8"/>
                    </a:solidFill>
                  </a:tcPr>
                </a:tc>
                <a:tc gridSpan="3">
                  <a:txBody>
                    <a:bodyPr/>
                    <a:lstStyle/>
                    <a:p>
                      <a:pPr marL="0" marR="0">
                        <a:lnSpc>
                          <a:spcPct val="115000"/>
                        </a:lnSpc>
                        <a:spcBef>
                          <a:spcPts val="0"/>
                        </a:spcBef>
                        <a:spcAft>
                          <a:spcPts val="0"/>
                        </a:spcAft>
                      </a:pPr>
                      <a:r>
                        <a:rPr lang="en-US" sz="800">
                          <a:solidFill>
                            <a:srgbClr val="FFFFFF"/>
                          </a:solidFill>
                          <a:effectLst/>
                          <a:latin typeface="Arial"/>
                          <a:ea typeface="Calibri"/>
                          <a:cs typeface="Times New Roman"/>
                        </a:rPr>
                        <a:t>Measures the 2005 Standards</a:t>
                      </a:r>
                      <a:endParaRPr lang="en-US" sz="80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0864A"/>
                    </a:solidFill>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800" dirty="0">
                          <a:solidFill>
                            <a:srgbClr val="FFFFFF"/>
                          </a:solidFill>
                          <a:effectLst/>
                          <a:latin typeface="Arial"/>
                          <a:ea typeface="Calibri"/>
                          <a:cs typeface="Times New Roman"/>
                        </a:rPr>
                        <a:t>Regents Exam Measures the Common Core or PARCC (if adopted by Board of Regents)</a:t>
                      </a:r>
                      <a:endParaRPr lang="en-US" sz="800" dirty="0">
                        <a:effectLst/>
                        <a:latin typeface="Calibri"/>
                        <a:ea typeface="Calibri"/>
                        <a:cs typeface="Times New Roman"/>
                      </a:endParaRPr>
                    </a:p>
                  </a:txBody>
                  <a:tcPr marL="50800" marR="5080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000"/>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813438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64" y="365353"/>
            <a:ext cx="8789158" cy="1143000"/>
          </a:xfrm>
        </p:spPr>
        <p:txBody>
          <a:bodyPr>
            <a:normAutofit fontScale="90000"/>
          </a:bodyPr>
          <a:lstStyle/>
          <a:p>
            <a:r>
              <a:rPr lang="en-US" dirty="0"/>
              <a:t> PLCs at Work</a:t>
            </a:r>
            <a:r>
              <a:rPr lang="en-US" baseline="30000" dirty="0"/>
              <a:t>TM</a:t>
            </a:r>
            <a:r>
              <a:rPr lang="en-US" dirty="0"/>
              <a:t> Summer Institute </a:t>
            </a:r>
          </a:p>
        </p:txBody>
      </p:sp>
      <p:sp>
        <p:nvSpPr>
          <p:cNvPr id="3" name="Content Placeholder 2"/>
          <p:cNvSpPr>
            <a:spLocks noGrp="1"/>
          </p:cNvSpPr>
          <p:nvPr>
            <p:ph idx="1"/>
          </p:nvPr>
        </p:nvSpPr>
        <p:spPr>
          <a:xfrm>
            <a:off x="457199" y="1690915"/>
            <a:ext cx="8372901" cy="4900954"/>
          </a:xfrm>
        </p:spPr>
        <p:txBody>
          <a:bodyPr>
            <a:normAutofit fontScale="92500" lnSpcReduction="20000"/>
          </a:bodyPr>
          <a:lstStyle/>
          <a:p>
            <a:r>
              <a:rPr lang="en-US" dirty="0" smtClean="0"/>
              <a:t>July </a:t>
            </a:r>
            <a:r>
              <a:rPr lang="en-US" dirty="0"/>
              <a:t>24-26</a:t>
            </a:r>
          </a:p>
          <a:p>
            <a:r>
              <a:rPr lang="en-US" dirty="0" smtClean="0"/>
              <a:t>OCM </a:t>
            </a:r>
            <a:r>
              <a:rPr lang="en-US" dirty="0"/>
              <a:t>BOCES Henry Campus</a:t>
            </a:r>
          </a:p>
          <a:p>
            <a:r>
              <a:rPr lang="en-US" dirty="0" smtClean="0"/>
              <a:t>Keynote </a:t>
            </a:r>
            <a:r>
              <a:rPr lang="en-US" dirty="0"/>
              <a:t>speakers streamed live to our site (Richard DuFour, Rebecca DuFour, Mike Mattos)</a:t>
            </a:r>
          </a:p>
          <a:p>
            <a:r>
              <a:rPr lang="en-US" dirty="0" smtClean="0"/>
              <a:t>All </a:t>
            </a:r>
            <a:r>
              <a:rPr lang="en-US" dirty="0"/>
              <a:t>participants receive their own copy of Learning by Doing</a:t>
            </a:r>
          </a:p>
          <a:p>
            <a:r>
              <a:rPr lang="en-US" dirty="0" smtClean="0"/>
              <a:t>Breakout </a:t>
            </a:r>
            <a:r>
              <a:rPr lang="en-US" dirty="0"/>
              <a:t>presenters "live" and "on-site"</a:t>
            </a:r>
          </a:p>
          <a:p>
            <a:r>
              <a:rPr lang="en-US" dirty="0" smtClean="0"/>
              <a:t>All </a:t>
            </a:r>
            <a:r>
              <a:rPr lang="en-US" dirty="0"/>
              <a:t>Solution Tree handouts provided to all participants</a:t>
            </a:r>
          </a:p>
          <a:p>
            <a:r>
              <a:rPr lang="en-US" dirty="0" smtClean="0"/>
              <a:t>Light </a:t>
            </a:r>
            <a:r>
              <a:rPr lang="en-US" dirty="0"/>
              <a:t>breakfast and lunch included each day</a:t>
            </a:r>
          </a:p>
          <a:p>
            <a:endParaRPr lang="en-US" dirty="0"/>
          </a:p>
        </p:txBody>
      </p:sp>
    </p:spTree>
    <p:extLst>
      <p:ext uri="{BB962C8B-B14F-4D97-AF65-F5344CB8AC3E}">
        <p14:creationId xmlns:p14="http://schemas.microsoft.com/office/powerpoint/2010/main" val="2871787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Assessment</a:t>
            </a:r>
            <a:endParaRPr lang="en-US" dirty="0"/>
          </a:p>
        </p:txBody>
      </p:sp>
    </p:spTree>
    <p:extLst>
      <p:ext uri="{BB962C8B-B14F-4D97-AF65-F5344CB8AC3E}">
        <p14:creationId xmlns:p14="http://schemas.microsoft.com/office/powerpoint/2010/main" val="4082591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3-8 Scoring</a:t>
            </a:r>
            <a:endParaRPr lang="en-US" dirty="0"/>
          </a:p>
        </p:txBody>
      </p:sp>
      <p:sp>
        <p:nvSpPr>
          <p:cNvPr id="3" name="Content Placeholder 2"/>
          <p:cNvSpPr>
            <a:spLocks noGrp="1"/>
          </p:cNvSpPr>
          <p:nvPr>
            <p:ph idx="1"/>
          </p:nvPr>
        </p:nvSpPr>
        <p:spPr>
          <a:xfrm>
            <a:off x="457200" y="1690915"/>
            <a:ext cx="8686800" cy="4525963"/>
          </a:xfrm>
        </p:spPr>
        <p:txBody>
          <a:bodyPr>
            <a:normAutofit/>
          </a:bodyPr>
          <a:lstStyle/>
          <a:p>
            <a:r>
              <a:rPr lang="en-US" dirty="0" smtClean="0"/>
              <a:t>In the midst of everything</a:t>
            </a:r>
          </a:p>
          <a:p>
            <a:pPr lvl="1"/>
            <a:r>
              <a:rPr lang="en-US" dirty="0" smtClean="0"/>
              <a:t>Track expenses</a:t>
            </a:r>
          </a:p>
          <a:p>
            <a:pPr lvl="1"/>
            <a:r>
              <a:rPr lang="en-US" dirty="0" smtClean="0"/>
              <a:t>Track time demands</a:t>
            </a:r>
          </a:p>
          <a:p>
            <a:pPr lvl="1"/>
            <a:endParaRPr lang="en-US" dirty="0"/>
          </a:p>
        </p:txBody>
      </p:sp>
    </p:spTree>
    <p:extLst>
      <p:ext uri="{BB962C8B-B14F-4D97-AF65-F5344CB8AC3E}">
        <p14:creationId xmlns:p14="http://schemas.microsoft.com/office/powerpoint/2010/main" val="646961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t>Next</a:t>
            </a:r>
            <a:r>
              <a:rPr lang="en-US" dirty="0" smtClean="0"/>
              <a:t> BCIC Meeting</a:t>
            </a:r>
            <a:endParaRPr lang="en-US" dirty="0"/>
          </a:p>
        </p:txBody>
      </p:sp>
      <p:sp>
        <p:nvSpPr>
          <p:cNvPr id="3" name="Subtitle 2"/>
          <p:cNvSpPr>
            <a:spLocks noGrp="1"/>
          </p:cNvSpPr>
          <p:nvPr>
            <p:ph type="subTitle" idx="1"/>
          </p:nvPr>
        </p:nvSpPr>
        <p:spPr/>
        <p:txBody>
          <a:bodyPr/>
          <a:lstStyle/>
          <a:p>
            <a:r>
              <a:rPr lang="en-US" dirty="0" smtClean="0"/>
              <a:t>May 16, 2013</a:t>
            </a:r>
          </a:p>
          <a:p>
            <a:r>
              <a:rPr lang="en-US" dirty="0" smtClean="0"/>
              <a:t>Distance Learning Center</a:t>
            </a:r>
            <a:endParaRPr lang="en-US" dirty="0"/>
          </a:p>
        </p:txBody>
      </p:sp>
    </p:spTree>
    <p:extLst>
      <p:ext uri="{BB962C8B-B14F-4D97-AF65-F5344CB8AC3E}">
        <p14:creationId xmlns:p14="http://schemas.microsoft.com/office/powerpoint/2010/main" val="3882982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 Updates</a:t>
            </a:r>
            <a:endParaRPr lang="en-US" dirty="0"/>
          </a:p>
        </p:txBody>
      </p:sp>
      <p:sp>
        <p:nvSpPr>
          <p:cNvPr id="3" name="Content Placeholder 2"/>
          <p:cNvSpPr>
            <a:spLocks noGrp="1"/>
          </p:cNvSpPr>
          <p:nvPr>
            <p:ph idx="1"/>
          </p:nvPr>
        </p:nvSpPr>
        <p:spPr/>
        <p:txBody>
          <a:bodyPr/>
          <a:lstStyle/>
          <a:p>
            <a:r>
              <a:rPr lang="en-US" dirty="0" smtClean="0"/>
              <a:t>Standards</a:t>
            </a:r>
          </a:p>
          <a:p>
            <a:pPr lvl="1"/>
            <a:r>
              <a:rPr lang="en-US" dirty="0" smtClean="0"/>
              <a:t>Next Generation Science Standards</a:t>
            </a:r>
          </a:p>
          <a:p>
            <a:pPr lvl="1"/>
            <a:r>
              <a:rPr lang="en-US" dirty="0" smtClean="0"/>
              <a:t>Social Studies Frameworks</a:t>
            </a:r>
            <a:endParaRPr lang="en-US" dirty="0"/>
          </a:p>
          <a:p>
            <a:pPr lvl="1"/>
            <a:endParaRPr lang="en-US" dirty="0" smtClean="0"/>
          </a:p>
          <a:p>
            <a:endParaRPr lang="en-US" dirty="0" smtClean="0"/>
          </a:p>
          <a:p>
            <a:endParaRPr lang="en-US" dirty="0"/>
          </a:p>
        </p:txBody>
      </p:sp>
    </p:spTree>
    <p:extLst>
      <p:ext uri="{BB962C8B-B14F-4D97-AF65-F5344CB8AC3E}">
        <p14:creationId xmlns:p14="http://schemas.microsoft.com/office/powerpoint/2010/main" val="296686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ITD</a:t>
            </a:r>
            <a:endParaRPr lang="en-US" dirty="0"/>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75" r="50000" b="5264"/>
          <a:stretch/>
        </p:blipFill>
        <p:spPr bwMode="auto">
          <a:xfrm>
            <a:off x="1010652" y="1285973"/>
            <a:ext cx="7329295" cy="5005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9074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325562"/>
          </a:xfrm>
        </p:spPr>
        <p:txBody>
          <a:bodyPr>
            <a:normAutofit fontScale="90000"/>
          </a:bodyPr>
          <a:lstStyle/>
          <a:p>
            <a:r>
              <a:rPr lang="en-US" dirty="0" smtClean="0"/>
              <a:t>2013-14 CI&amp;A Programming:</a:t>
            </a:r>
            <a:br>
              <a:rPr lang="en-US" dirty="0" smtClean="0"/>
            </a:br>
            <a:endParaRPr lang="en-US" dirty="0"/>
          </a:p>
        </p:txBody>
      </p:sp>
      <p:sp>
        <p:nvSpPr>
          <p:cNvPr id="3" name="Content Placeholder 2"/>
          <p:cNvSpPr>
            <a:spLocks noGrp="1"/>
          </p:cNvSpPr>
          <p:nvPr>
            <p:ph sz="half" idx="1"/>
          </p:nvPr>
        </p:nvSpPr>
        <p:spPr/>
        <p:txBody>
          <a:bodyPr/>
          <a:lstStyle/>
          <a:p>
            <a:r>
              <a:rPr lang="en-US" dirty="0" smtClean="0"/>
              <a:t>Please complete the brief </a:t>
            </a:r>
            <a:r>
              <a:rPr lang="en-US" dirty="0" smtClean="0">
                <a:hlinkClick r:id="rId2"/>
              </a:rPr>
              <a:t>survey</a:t>
            </a:r>
            <a:endParaRPr lang="en-US" dirty="0" smtClean="0"/>
          </a:p>
          <a:p>
            <a:endParaRPr lang="en-US" dirty="0"/>
          </a:p>
          <a:p>
            <a:r>
              <a:rPr lang="en-US" dirty="0" smtClean="0"/>
              <a:t>May 17</a:t>
            </a:r>
          </a:p>
          <a:p>
            <a:endParaRPr lang="en-US" dirty="0"/>
          </a:p>
        </p:txBody>
      </p:sp>
      <p:pic>
        <p:nvPicPr>
          <p:cNvPr id="1026" name="Picture 2" descr="C:\Users\lradicel\AppData\Local\Microsoft\Windows\Temporary Internet Files\Content.IE5\R9MG8Z4R\MP900448522[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024503" y="2209800"/>
            <a:ext cx="4872351"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5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Leveled Literacy Intervention: New for 13-14</a:t>
            </a:r>
            <a:endParaRPr lang="en-US" dirty="0"/>
          </a:p>
        </p:txBody>
      </p:sp>
      <p:sp>
        <p:nvSpPr>
          <p:cNvPr id="3" name="Content Placeholder 2"/>
          <p:cNvSpPr>
            <a:spLocks noGrp="1"/>
          </p:cNvSpPr>
          <p:nvPr>
            <p:ph sz="half" idx="1"/>
          </p:nvPr>
        </p:nvSpPr>
        <p:spPr/>
        <p:txBody>
          <a:bodyPr/>
          <a:lstStyle/>
          <a:p>
            <a:endParaRPr lang="en-US" dirty="0"/>
          </a:p>
          <a:p>
            <a:r>
              <a:rPr lang="en-US" dirty="0" smtClean="0"/>
              <a:t>On-going Support: </a:t>
            </a:r>
          </a:p>
          <a:p>
            <a:pPr lvl="1"/>
            <a:r>
              <a:rPr lang="en-US" dirty="0" smtClean="0"/>
              <a:t>Price reduction- </a:t>
            </a:r>
          </a:p>
          <a:p>
            <a:pPr lvl="1"/>
            <a:r>
              <a:rPr lang="en-US" dirty="0" smtClean="0"/>
              <a:t>Still four meetings a year</a:t>
            </a:r>
          </a:p>
          <a:p>
            <a:endParaRPr lang="en-US" dirty="0"/>
          </a:p>
          <a:p>
            <a:r>
              <a:rPr lang="en-US" dirty="0" smtClean="0"/>
              <a:t>Intermediate Gold Kit</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3280" y="1733498"/>
            <a:ext cx="3119682" cy="3067102"/>
          </a:xfrm>
        </p:spPr>
      </p:pic>
    </p:spTree>
    <p:extLst>
      <p:ext uri="{BB962C8B-B14F-4D97-AF65-F5344CB8AC3E}">
        <p14:creationId xmlns:p14="http://schemas.microsoft.com/office/powerpoint/2010/main" val="4040543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CI&amp;A Summer</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2050" name="Picture 2" descr="C:\Users\lradicel\AppData\Local\Microsoft\Windows\Temporary Internet Files\Content.IE5\R9MG8Z4R\MP9004424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1"/>
            <a:ext cx="6324600" cy="4690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76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782762"/>
          </a:xfrm>
        </p:spPr>
        <p:txBody>
          <a:bodyPr>
            <a:normAutofit fontScale="90000"/>
          </a:bodyPr>
          <a:lstStyle/>
          <a:p>
            <a:r>
              <a:rPr lang="en-US" dirty="0" smtClean="0"/>
              <a:t>Proposed for 2013-14:</a:t>
            </a:r>
            <a:br>
              <a:rPr lang="en-US" dirty="0" smtClean="0"/>
            </a:br>
            <a:r>
              <a:rPr lang="en-US" dirty="0" smtClean="0"/>
              <a:t>If you are planning to </a:t>
            </a:r>
            <a:r>
              <a:rPr lang="en-US" b="1" dirty="0" smtClean="0"/>
              <a:t>adopt</a:t>
            </a:r>
            <a:r>
              <a:rPr lang="en-US" dirty="0" smtClean="0"/>
              <a:t> ELA Modules</a:t>
            </a:r>
            <a:endParaRPr lang="en-US" dirty="0"/>
          </a:p>
        </p:txBody>
      </p:sp>
      <p:sp>
        <p:nvSpPr>
          <p:cNvPr id="3" name="Content Placeholder 2"/>
          <p:cNvSpPr>
            <a:spLocks noGrp="1"/>
          </p:cNvSpPr>
          <p:nvPr>
            <p:ph idx="1"/>
          </p:nvPr>
        </p:nvSpPr>
        <p:spPr>
          <a:xfrm>
            <a:off x="457200" y="2209800"/>
            <a:ext cx="8229600" cy="3916363"/>
          </a:xfrm>
        </p:spPr>
        <p:txBody>
          <a:bodyPr>
            <a:normAutofit fontScale="92500" lnSpcReduction="10000"/>
          </a:bodyPr>
          <a:lstStyle/>
          <a:p>
            <a:r>
              <a:rPr lang="en-US" dirty="0" smtClean="0"/>
              <a:t>Integrated professional development and resources approach</a:t>
            </a:r>
          </a:p>
          <a:p>
            <a:pPr lvl="1"/>
            <a:r>
              <a:rPr lang="en-US" dirty="0" smtClean="0"/>
              <a:t>Initial overview session</a:t>
            </a:r>
          </a:p>
          <a:p>
            <a:pPr lvl="1"/>
            <a:r>
              <a:rPr lang="en-US" dirty="0" smtClean="0"/>
              <a:t>Coaching, classroom visits, on-going technical assistance</a:t>
            </a:r>
          </a:p>
          <a:p>
            <a:pPr lvl="1"/>
            <a:r>
              <a:rPr lang="en-US" dirty="0" smtClean="0"/>
              <a:t>Facilitation of data team meetings </a:t>
            </a:r>
          </a:p>
          <a:p>
            <a:pPr lvl="1"/>
            <a:r>
              <a:rPr lang="en-US" dirty="0" smtClean="0"/>
              <a:t>Module overviews and lessons</a:t>
            </a:r>
          </a:p>
          <a:p>
            <a:pPr lvl="1"/>
            <a:r>
              <a:rPr lang="en-US" dirty="0" smtClean="0"/>
              <a:t>Student and teacher text</a:t>
            </a:r>
          </a:p>
          <a:p>
            <a:pPr lvl="1"/>
            <a:r>
              <a:rPr lang="en-US" dirty="0" smtClean="0"/>
              <a:t>Class sets of handouts</a:t>
            </a:r>
            <a:endParaRPr lang="en-US" dirty="0"/>
          </a:p>
        </p:txBody>
      </p:sp>
      <p:sp>
        <p:nvSpPr>
          <p:cNvPr id="4" name="Explosion 1 3"/>
          <p:cNvSpPr/>
          <p:nvPr/>
        </p:nvSpPr>
        <p:spPr>
          <a:xfrm>
            <a:off x="457200" y="228600"/>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31457"/>
            <a:ext cx="9382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01300"/>
      </p:ext>
    </p:extLst>
  </p:cSld>
  <p:clrMapOvr>
    <a:masterClrMapping/>
  </p:clrMapOvr>
</p:sld>
</file>

<file path=ppt/theme/theme1.xml><?xml version="1.0" encoding="utf-8"?>
<a:theme xmlns:a="http://schemas.openxmlformats.org/drawingml/2006/main" name="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211_sc_pp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1985</TotalTime>
  <Words>1180</Words>
  <Application>Microsoft Office PowerPoint</Application>
  <PresentationFormat>On-screen Show (4:3)</PresentationFormat>
  <Paragraphs>184</Paragraphs>
  <Slides>33</Slides>
  <Notes>0</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IS_template</vt:lpstr>
      <vt:lpstr>1_IS_template</vt:lpstr>
      <vt:lpstr>1211_sc_pptemplate</vt:lpstr>
      <vt:lpstr>BCIC Meeting</vt:lpstr>
      <vt:lpstr>Welcome</vt:lpstr>
      <vt:lpstr>SED Updates</vt:lpstr>
      <vt:lpstr>SED Updates</vt:lpstr>
      <vt:lpstr>ITD</vt:lpstr>
      <vt:lpstr>2013-14 CI&amp;A Programming: </vt:lpstr>
      <vt:lpstr>Leveled Literacy Intervention: New for 13-14</vt:lpstr>
      <vt:lpstr>CI&amp;A Summer</vt:lpstr>
      <vt:lpstr>Proposed for 2013-14: If you are planning to adopt ELA Modules</vt:lpstr>
      <vt:lpstr>Logistical details</vt:lpstr>
      <vt:lpstr>PBLNY</vt:lpstr>
      <vt:lpstr>Final Requests</vt:lpstr>
      <vt:lpstr>Teacher Centers</vt:lpstr>
      <vt:lpstr>New Tech High</vt:lpstr>
      <vt:lpstr>Race To The Top</vt:lpstr>
      <vt:lpstr>Math Resources</vt:lpstr>
      <vt:lpstr>Math Article</vt:lpstr>
      <vt:lpstr>May 10th Vendor Fair</vt:lpstr>
      <vt:lpstr>PowerPoint Presentation</vt:lpstr>
      <vt:lpstr>Math Modules</vt:lpstr>
      <vt:lpstr>Math Conversation</vt:lpstr>
      <vt:lpstr>Expeditionary Learning</vt:lpstr>
      <vt:lpstr>ELA Conversation</vt:lpstr>
      <vt:lpstr>Professional Practice</vt:lpstr>
      <vt:lpstr>Professional Practice (APPR)</vt:lpstr>
      <vt:lpstr>Professional Practice (APPR)</vt:lpstr>
      <vt:lpstr>Professional Practice (APPR)</vt:lpstr>
      <vt:lpstr>Culture</vt:lpstr>
      <vt:lpstr>Culture</vt:lpstr>
      <vt:lpstr> PLCs at WorkTM Summer Institute </vt:lpstr>
      <vt:lpstr>Assessment</vt:lpstr>
      <vt:lpstr>3-8 Scoring</vt:lpstr>
      <vt:lpstr>Next BCIC Meeting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Jeff Craig</cp:lastModifiedBy>
  <cp:revision>161</cp:revision>
  <cp:lastPrinted>2012-09-19T12:33:24Z</cp:lastPrinted>
  <dcterms:created xsi:type="dcterms:W3CDTF">2012-08-15T11:27:34Z</dcterms:created>
  <dcterms:modified xsi:type="dcterms:W3CDTF">2013-04-17T11:12:57Z</dcterms:modified>
</cp:coreProperties>
</file>