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84" r:id="rId3"/>
  </p:sldMasterIdLst>
  <p:notesMasterIdLst>
    <p:notesMasterId r:id="rId47"/>
  </p:notesMasterIdLst>
  <p:handoutMasterIdLst>
    <p:handoutMasterId r:id="rId48"/>
  </p:handoutMasterIdLst>
  <p:sldIdLst>
    <p:sldId id="256" r:id="rId4"/>
    <p:sldId id="257" r:id="rId5"/>
    <p:sldId id="322" r:id="rId6"/>
    <p:sldId id="377" r:id="rId7"/>
    <p:sldId id="356" r:id="rId8"/>
    <p:sldId id="278" r:id="rId9"/>
    <p:sldId id="357" r:id="rId10"/>
    <p:sldId id="329" r:id="rId11"/>
    <p:sldId id="378" r:id="rId12"/>
    <p:sldId id="279" r:id="rId13"/>
    <p:sldId id="284" r:id="rId14"/>
    <p:sldId id="380" r:id="rId15"/>
    <p:sldId id="280" r:id="rId16"/>
    <p:sldId id="281" r:id="rId17"/>
    <p:sldId id="282" r:id="rId18"/>
    <p:sldId id="283" r:id="rId19"/>
    <p:sldId id="285" r:id="rId20"/>
    <p:sldId id="295" r:id="rId21"/>
    <p:sldId id="286" r:id="rId22"/>
    <p:sldId id="360" r:id="rId23"/>
    <p:sldId id="361" r:id="rId24"/>
    <p:sldId id="362" r:id="rId25"/>
    <p:sldId id="324" r:id="rId26"/>
    <p:sldId id="381" r:id="rId27"/>
    <p:sldId id="367" r:id="rId28"/>
    <p:sldId id="368" r:id="rId29"/>
    <p:sldId id="369" r:id="rId30"/>
    <p:sldId id="370" r:id="rId31"/>
    <p:sldId id="371" r:id="rId32"/>
    <p:sldId id="372" r:id="rId33"/>
    <p:sldId id="373" r:id="rId34"/>
    <p:sldId id="374" r:id="rId35"/>
    <p:sldId id="375" r:id="rId36"/>
    <p:sldId id="379" r:id="rId37"/>
    <p:sldId id="326" r:id="rId38"/>
    <p:sldId id="297" r:id="rId39"/>
    <p:sldId id="376" r:id="rId40"/>
    <p:sldId id="300" r:id="rId41"/>
    <p:sldId id="364" r:id="rId42"/>
    <p:sldId id="365" r:id="rId43"/>
    <p:sldId id="366" r:id="rId44"/>
    <p:sldId id="363" r:id="rId45"/>
    <p:sldId id="304" r:id="rId4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6884"/>
    <a:srgbClr val="008FC5"/>
    <a:srgbClr val="3C5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06" autoAdjust="0"/>
    <p:restoredTop sz="86131" autoAdjust="0"/>
  </p:normalViewPr>
  <p:slideViewPr>
    <p:cSldViewPr snapToGrid="0" snapToObjects="1">
      <p:cViewPr>
        <p:scale>
          <a:sx n="70" d="100"/>
          <a:sy n="70" d="100"/>
        </p:scale>
        <p:origin x="-900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87B02C-B21B-4BF0-AE9C-BF7BFFED64FA}" type="datetimeFigureOut">
              <a:rPr lang="en-US" smtClean="0"/>
              <a:t>1/17/2013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A955AC-4B03-4A78-A9E2-A36BAA9743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93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D0274B-D6C0-4EEB-90AC-61756667238E}" type="datetimeFigureOut">
              <a:rPr lang="en-US" smtClean="0"/>
              <a:t>1/17/2013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6EE9C7E-4E1F-4344-9DC8-E124912CB6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30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51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39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1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5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46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35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0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25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19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99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00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32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47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690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29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5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22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880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11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5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8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5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rosendigital.com/csVideo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xtgenscience.org/" TargetMode="Externa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Regents%20Jan%20revised%201.8.13.xlsx" TargetMode="Externa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itd.cnyric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BCIC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January,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/>
          <a:p>
            <a:r>
              <a:rPr lang="en-US" dirty="0" smtClean="0"/>
              <a:t>Cortland </a:t>
            </a:r>
            <a:r>
              <a:rPr lang="en-US" dirty="0"/>
              <a:t>Educators’ Conference is Saturday, March </a:t>
            </a:r>
            <a:r>
              <a:rPr lang="en-US" dirty="0" smtClean="0"/>
              <a:t>16</a:t>
            </a:r>
            <a:r>
              <a:rPr lang="en-US" baseline="30000" dirty="0" smtClean="0"/>
              <a:t>th</a:t>
            </a:r>
          </a:p>
          <a:p>
            <a:r>
              <a:rPr lang="en-US" dirty="0"/>
              <a:t>Celebration of Excellence is scheduled for March 18th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853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000" y="673331"/>
            <a:ext cx="6858000" cy="551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425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SLS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Cybersmarts</a:t>
            </a:r>
            <a:r>
              <a:rPr lang="en-US" dirty="0"/>
              <a:t> and Teen </a:t>
            </a:r>
            <a:r>
              <a:rPr lang="en-US" dirty="0" err="1"/>
              <a:t>Cybersmarts</a:t>
            </a:r>
            <a:endParaRPr lang="en-US" dirty="0"/>
          </a:p>
          <a:p>
            <a:pPr lvl="1"/>
            <a:r>
              <a:rPr lang="en-US" dirty="0" smtClean="0"/>
              <a:t>These </a:t>
            </a:r>
            <a:r>
              <a:rPr lang="en-US" dirty="0"/>
              <a:t>on-line resources have been collaboratively purchased for all OCM </a:t>
            </a:r>
            <a:r>
              <a:rPr lang="en-US" dirty="0" smtClean="0"/>
              <a:t>BOCES districts</a:t>
            </a:r>
            <a:r>
              <a:rPr lang="en-US" dirty="0"/>
              <a:t>. They are great for teaching digital citizenship.</a:t>
            </a:r>
          </a:p>
          <a:p>
            <a:pPr lvl="1"/>
            <a:r>
              <a:rPr lang="en-US" dirty="0">
                <a:hlinkClick r:id="rId2"/>
              </a:rPr>
              <a:t>D</a:t>
            </a:r>
            <a:r>
              <a:rPr lang="en-US" dirty="0" smtClean="0">
                <a:hlinkClick r:id="rId2"/>
              </a:rPr>
              <a:t>emonstration </a:t>
            </a:r>
            <a:r>
              <a:rPr lang="en-US" dirty="0" smtClean="0"/>
              <a:t>available</a:t>
            </a:r>
            <a:endParaRPr lang="en-US" dirty="0"/>
          </a:p>
          <a:p>
            <a:pPr lvl="1"/>
            <a:r>
              <a:rPr lang="en-US" dirty="0" smtClean="0"/>
              <a:t>Access </a:t>
            </a:r>
            <a:r>
              <a:rPr lang="en-US" dirty="0"/>
              <a:t>it </a:t>
            </a:r>
            <a:r>
              <a:rPr lang="en-US" dirty="0">
                <a:hlinkClick r:id="rId2"/>
              </a:rPr>
              <a:t>here </a:t>
            </a:r>
            <a:r>
              <a:rPr lang="en-US" dirty="0"/>
              <a:t>(id and password are both “</a:t>
            </a:r>
            <a:r>
              <a:rPr lang="en-US" dirty="0" err="1"/>
              <a:t>ocm</a:t>
            </a:r>
            <a:r>
              <a:rPr lang="en-US" dirty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3602116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Media and ISS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Arial" pitchFamily="34" charset="0"/>
              <a:buChar char="@"/>
            </a:pPr>
            <a:r>
              <a:rPr lang="en-US" dirty="0" smtClean="0"/>
              <a:t> </a:t>
            </a:r>
          </a:p>
          <a:p>
            <a:pPr>
              <a:lnSpc>
                <a:spcPct val="200000"/>
              </a:lnSpc>
              <a:buFont typeface="Arial" pitchFamily="34" charset="0"/>
              <a:buChar char="@"/>
            </a:pPr>
            <a:r>
              <a:rPr lang="en-US" dirty="0" smtClean="0"/>
              <a:t> </a:t>
            </a:r>
          </a:p>
          <a:p>
            <a:pPr>
              <a:lnSpc>
                <a:spcPct val="200000"/>
              </a:lnSpc>
              <a:buFont typeface="Arial" pitchFamily="34" charset="0"/>
              <a:buChar char="@"/>
            </a:pPr>
            <a:r>
              <a:rPr lang="en-US" dirty="0" smtClean="0"/>
              <a:t> </a:t>
            </a:r>
          </a:p>
          <a:p>
            <a:pPr>
              <a:lnSpc>
                <a:spcPct val="200000"/>
              </a:lnSpc>
              <a:buFont typeface="Arial" pitchFamily="34" charset="0"/>
              <a:buChar char="@"/>
            </a:pPr>
            <a:r>
              <a:rPr lang="en-US" dirty="0"/>
              <a:t> </a:t>
            </a:r>
            <a:r>
              <a:rPr lang="en-US" dirty="0" smtClean="0"/>
              <a:t> ???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5129" y="1792690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5129" y="2952750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5129" y="4112809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3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000" y="435606"/>
            <a:ext cx="6858000" cy="598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000" y="607920"/>
            <a:ext cx="6858000" cy="564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0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4639" y="573202"/>
            <a:ext cx="6858000" cy="567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Race To The Top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(the Regents Reform Agenda)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address preApril/postApril</a:t>
            </a:r>
          </a:p>
          <a:p>
            <a:r>
              <a:rPr lang="en-US" dirty="0" smtClean="0"/>
              <a:t>CONTNUE to build understanding about what kids are now expected to be able to do</a:t>
            </a:r>
          </a:p>
          <a:p>
            <a:r>
              <a:rPr lang="en-US" dirty="0" smtClean="0"/>
              <a:t>BE CAREFUL about rushing to adopt programs, buy series, or take things from engageNY –</a:t>
            </a:r>
            <a:br>
              <a:rPr lang="en-US" dirty="0" smtClean="0"/>
            </a:br>
            <a:r>
              <a:rPr lang="en-US" dirty="0" smtClean="0"/>
              <a:t>      VENDOR FAIR: MAY 10th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241940" y="4926842"/>
            <a:ext cx="6960358" cy="129003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54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946368"/>
          </a:xfrm>
        </p:spPr>
        <p:txBody>
          <a:bodyPr>
            <a:normAutofit/>
          </a:bodyPr>
          <a:lstStyle/>
          <a:p>
            <a:r>
              <a:rPr lang="en-US" dirty="0" smtClean="0"/>
              <a:t>University of Arizona Common Core Math Institute</a:t>
            </a:r>
            <a:endParaRPr lang="en-US" dirty="0"/>
          </a:p>
          <a:p>
            <a:pPr lvl="1"/>
            <a:r>
              <a:rPr lang="en-US" dirty="0" smtClean="0"/>
              <a:t>March 1-3 (Friday Night, Saturday, Sunday)</a:t>
            </a:r>
          </a:p>
          <a:p>
            <a:pPr lvl="1"/>
            <a:r>
              <a:rPr lang="en-US" dirty="0" smtClean="0"/>
              <a:t>For the Northeast</a:t>
            </a:r>
          </a:p>
          <a:p>
            <a:pPr lvl="1"/>
            <a:r>
              <a:rPr lang="en-US" dirty="0" smtClean="0"/>
              <a:t>Doubletree</a:t>
            </a:r>
          </a:p>
          <a:p>
            <a:pPr lvl="1"/>
            <a:r>
              <a:rPr lang="en-US" dirty="0" smtClean="0"/>
              <a:t>Bill McCallum-led</a:t>
            </a:r>
          </a:p>
          <a:p>
            <a:pPr lvl="1"/>
            <a:r>
              <a:rPr lang="en-US" dirty="0" smtClean="0"/>
              <a:t>Plenary and grade-band sessions</a:t>
            </a:r>
          </a:p>
          <a:p>
            <a:pPr lvl="1"/>
            <a:r>
              <a:rPr lang="en-US" dirty="0" smtClean="0"/>
              <a:t>Participants do work and</a:t>
            </a:r>
            <a:br>
              <a:rPr lang="en-US" dirty="0" smtClean="0"/>
            </a:br>
            <a:r>
              <a:rPr lang="en-US" dirty="0" smtClean="0"/>
              <a:t>create shared products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2052" name="Picture 4" descr="http://clubs.asua.arizona.edu/%7Eincose/images/logos/UA_Block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" t="682" r="9005" b="21777"/>
          <a:stretch/>
        </p:blipFill>
        <p:spPr bwMode="auto">
          <a:xfrm>
            <a:off x="6634523" y="4351283"/>
            <a:ext cx="2320291" cy="20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18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Overview of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4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2663"/>
            <a:ext cx="8686800" cy="5738648"/>
          </a:xfrm>
        </p:spPr>
        <p:txBody>
          <a:bodyPr>
            <a:normAutofit/>
          </a:bodyPr>
          <a:lstStyle/>
          <a:p>
            <a:r>
              <a:rPr lang="en-US" dirty="0" smtClean="0"/>
              <a:t>Special Session for administrators March 1</a:t>
            </a:r>
            <a:r>
              <a:rPr lang="en-US" baseline="30000" dirty="0" smtClean="0"/>
              <a:t>st</a:t>
            </a:r>
            <a:r>
              <a:rPr lang="en-US" dirty="0" smtClean="0"/>
              <a:t>, AM half-day, Doubletree Hotel</a:t>
            </a:r>
          </a:p>
          <a:p>
            <a:r>
              <a:rPr lang="en-US" dirty="0" smtClean="0"/>
              <a:t>Math vertical Trace March </a:t>
            </a:r>
            <a:r>
              <a:rPr lang="en-US" smtClean="0"/>
              <a:t>6</a:t>
            </a:r>
            <a:r>
              <a:rPr lang="en-US" baseline="30000" smtClean="0"/>
              <a:t>th</a:t>
            </a:r>
            <a:r>
              <a:rPr lang="en-US" smtClean="0"/>
              <a:t> </a:t>
            </a:r>
            <a:r>
              <a:rPr lang="en-US" smtClean="0"/>
              <a:t>PM</a:t>
            </a:r>
            <a:r>
              <a:rPr lang="en-US" smtClean="0"/>
              <a:t> </a:t>
            </a:r>
            <a:r>
              <a:rPr lang="en-US" dirty="0" smtClean="0"/>
              <a:t>½ day</a:t>
            </a:r>
          </a:p>
          <a:p>
            <a:r>
              <a:rPr lang="en-US" dirty="0" smtClean="0"/>
              <a:t>A1 support group starts March 7</a:t>
            </a:r>
            <a:r>
              <a:rPr lang="en-US" baseline="30000" dirty="0" smtClean="0"/>
              <a:t>th </a:t>
            </a:r>
            <a:r>
              <a:rPr lang="en-US" dirty="0"/>
              <a:t>1:30p </a:t>
            </a:r>
            <a:endParaRPr lang="en-US" dirty="0" smtClean="0"/>
          </a:p>
          <a:p>
            <a:r>
              <a:rPr lang="en-US" dirty="0" smtClean="0"/>
              <a:t>G support group starts March 14</a:t>
            </a:r>
            <a:r>
              <a:rPr lang="en-US" baseline="30000" dirty="0" smtClean="0"/>
              <a:t>th </a:t>
            </a:r>
            <a:r>
              <a:rPr lang="en-US" dirty="0"/>
              <a:t>1:30p </a:t>
            </a:r>
            <a:endParaRPr lang="en-US" dirty="0" smtClean="0"/>
          </a:p>
          <a:p>
            <a:r>
              <a:rPr lang="en-US" dirty="0" smtClean="0"/>
              <a:t>A2 support group starts NEXT spring</a:t>
            </a:r>
            <a:endParaRPr lang="en-US" dirty="0"/>
          </a:p>
          <a:p>
            <a:r>
              <a:rPr lang="en-US" dirty="0" smtClean="0"/>
              <a:t>Vendor Fair May 10th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2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2663"/>
            <a:ext cx="8686800" cy="5738648"/>
          </a:xfrm>
        </p:spPr>
        <p:txBody>
          <a:bodyPr>
            <a:normAutofit/>
          </a:bodyPr>
          <a:lstStyle/>
          <a:p>
            <a:r>
              <a:rPr lang="en-US" dirty="0" smtClean="0"/>
              <a:t>Course idea</a:t>
            </a:r>
          </a:p>
          <a:p>
            <a:r>
              <a:rPr lang="en-US" dirty="0" smtClean="0"/>
              <a:t>Math and ELA?</a:t>
            </a:r>
          </a:p>
          <a:p>
            <a:r>
              <a:rPr lang="en-US" dirty="0" smtClean="0"/>
              <a:t>A week in the summer</a:t>
            </a:r>
          </a:p>
          <a:p>
            <a:r>
              <a:rPr lang="en-US" dirty="0" smtClean="0"/>
              <a:t>One day per month following year</a:t>
            </a:r>
          </a:p>
          <a:p>
            <a:r>
              <a:rPr lang="en-US" dirty="0" smtClean="0"/>
              <a:t>Cluster work and visits</a:t>
            </a:r>
          </a:p>
          <a:p>
            <a:r>
              <a:rPr lang="en-US" dirty="0" smtClean="0"/>
              <a:t>Coaching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48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018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NYS ELA &amp; Math Module 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828800"/>
            <a:ext cx="8077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Syracuse Sessions &amp; Cortland Sessions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Register through MLP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Districts send teams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Part I = Overview of the module materials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Part II = Time as a team to discuss “adopt, adapt, or refer”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½ day sessions for the following: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PK-2 ELA March 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3-5 ELA March 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6-12 ELA </a:t>
            </a:r>
            <a:r>
              <a:rPr lang="en-US" sz="2400" smtClean="0"/>
              <a:t>March 12</a:t>
            </a:r>
            <a:r>
              <a:rPr lang="en-US" sz="2400" baseline="30000" smtClean="0"/>
              <a:t>th</a:t>
            </a:r>
            <a:r>
              <a:rPr lang="en-US" sz="2400" smtClean="0"/>
              <a:t> PM</a:t>
            </a:r>
            <a:endParaRPr lang="en-US" sz="2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PK-8 Math &amp; High School March 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PM</a:t>
            </a:r>
          </a:p>
          <a:p>
            <a:pPr lvl="1"/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548" y="5639612"/>
            <a:ext cx="2483893" cy="94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794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Vertical Trace (Onondaga County)</a:t>
            </a:r>
          </a:p>
          <a:p>
            <a:pPr lvl="1"/>
            <a:r>
              <a:rPr lang="en-US" dirty="0" smtClean="0"/>
              <a:t>March 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AM ½ day</a:t>
            </a:r>
          </a:p>
        </p:txBody>
      </p:sp>
    </p:spTree>
    <p:extLst>
      <p:ext uri="{BB962C8B-B14F-4D97-AF65-F5344CB8AC3E}">
        <p14:creationId xmlns:p14="http://schemas.microsoft.com/office/powerpoint/2010/main" val="418690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Vision of what we need to do is clearer</a:t>
            </a:r>
          </a:p>
          <a:p>
            <a:pPr lvl="1"/>
            <a:r>
              <a:rPr lang="en-US" dirty="0" smtClean="0">
                <a:latin typeface="Arial"/>
              </a:rPr>
              <a:t>Balancing </a:t>
            </a:r>
            <a:r>
              <a:rPr lang="en-US" dirty="0">
                <a:latin typeface="Arial"/>
              </a:rPr>
              <a:t>Informational </a:t>
            </a:r>
            <a:r>
              <a:rPr lang="en-US" dirty="0" smtClean="0">
                <a:latin typeface="Arial"/>
              </a:rPr>
              <a:t>&amp; </a:t>
            </a:r>
            <a:r>
              <a:rPr lang="en-US" dirty="0">
                <a:latin typeface="Arial"/>
              </a:rPr>
              <a:t>Literary Text 	</a:t>
            </a:r>
          </a:p>
          <a:p>
            <a:pPr lvl="1"/>
            <a:r>
              <a:rPr lang="en-US" dirty="0"/>
              <a:t>Knowledge in the </a:t>
            </a:r>
            <a:r>
              <a:rPr lang="en-US" dirty="0" smtClean="0"/>
              <a:t>Disciplines</a:t>
            </a:r>
          </a:p>
          <a:p>
            <a:pPr lvl="1"/>
            <a:r>
              <a:rPr lang="en-US" dirty="0"/>
              <a:t>Staircase of </a:t>
            </a:r>
            <a:r>
              <a:rPr lang="en-US" dirty="0" smtClean="0"/>
              <a:t>Complexity</a:t>
            </a:r>
          </a:p>
          <a:p>
            <a:pPr lvl="1"/>
            <a:r>
              <a:rPr lang="en-US" dirty="0"/>
              <a:t>Text-based </a:t>
            </a:r>
            <a:r>
              <a:rPr lang="en-US" dirty="0" smtClean="0"/>
              <a:t>Answers</a:t>
            </a:r>
          </a:p>
          <a:p>
            <a:pPr lvl="1"/>
            <a:r>
              <a:rPr lang="en-US" dirty="0" smtClean="0"/>
              <a:t>Writing for Sources</a:t>
            </a:r>
          </a:p>
          <a:p>
            <a:pPr lvl="1"/>
            <a:r>
              <a:rPr lang="en-US" dirty="0" smtClean="0"/>
              <a:t>Academic Vocabulary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b="1" i="1" dirty="0" smtClean="0"/>
              <a:t>Expeditionary Learning here during last week in June?  </a:t>
            </a:r>
            <a:r>
              <a:rPr lang="en-US" b="1" dirty="0" smtClean="0"/>
              <a:t>$$$$$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16255" y="4435513"/>
            <a:ext cx="8413845" cy="210175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41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Next Generation Science Standards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OCM BOCES Science Center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Dana Corcoran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dcorcoran@ocmboces.org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" y="609599"/>
            <a:ext cx="2204457" cy="100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7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921"/>
            <a:ext cx="8229600" cy="93118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ym typeface="Helvetica" pitchFamily="34" charset="0"/>
              </a:rPr>
              <a:t/>
            </a:r>
            <a:br>
              <a:rPr lang="en-US" dirty="0" smtClean="0">
                <a:sym typeface="Helvetica" pitchFamily="34" charset="0"/>
              </a:rPr>
            </a:br>
            <a:r>
              <a:rPr lang="en-US" sz="4000" dirty="0" smtClean="0">
                <a:sym typeface="Helvetica" pitchFamily="34" charset="0"/>
              </a:rPr>
              <a:t>NGSS </a:t>
            </a:r>
            <a:r>
              <a:rPr lang="en-US" sz="4000" dirty="0">
                <a:sym typeface="Helvetica" pitchFamily="34" charset="0"/>
              </a:rPr>
              <a:t>Public Release </a:t>
            </a:r>
            <a:r>
              <a:rPr lang="en-US" sz="4000" dirty="0" smtClean="0">
                <a:sym typeface="Helvetica" pitchFamily="34" charset="0"/>
              </a:rPr>
              <a:t>II/Timeline</a:t>
            </a:r>
            <a:r>
              <a:rPr lang="en-US" dirty="0" smtClean="0">
                <a:sym typeface="Helvetica" pitchFamily="34" charset="0"/>
              </a:rPr>
              <a:t/>
            </a:r>
            <a:br>
              <a:rPr lang="en-US" dirty="0" smtClean="0">
                <a:sym typeface="Helvetica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537"/>
            <a:ext cx="8229600" cy="4995081"/>
          </a:xfrm>
        </p:spPr>
        <p:txBody>
          <a:bodyPr>
            <a:normAutofit fontScale="70000" lnSpcReduction="20000"/>
          </a:bodyPr>
          <a:lstStyle/>
          <a:p>
            <a:pPr marL="433388" indent="-311150" defTabSz="909638">
              <a:lnSpc>
                <a:spcPct val="90000"/>
              </a:lnSpc>
              <a:spcBef>
                <a:spcPts val="425"/>
              </a:spcBef>
              <a:buNone/>
            </a:pPr>
            <a:r>
              <a:rPr lang="en-US" sz="3300" b="1" dirty="0">
                <a:sym typeface="Helvetica" pitchFamily="34" charset="0"/>
              </a:rPr>
              <a:t>Goal: </a:t>
            </a:r>
            <a:r>
              <a:rPr lang="en-US" sz="3300" dirty="0">
                <a:sym typeface="Helvetica" pitchFamily="34" charset="0"/>
              </a:rPr>
              <a:t>To distribute and receive </a:t>
            </a:r>
            <a:r>
              <a:rPr lang="en-US" sz="3300" dirty="0" smtClean="0">
                <a:sym typeface="Helvetica" pitchFamily="34" charset="0"/>
              </a:rPr>
              <a:t>feedback from </a:t>
            </a:r>
            <a:r>
              <a:rPr lang="en-US" sz="3300" dirty="0">
                <a:sym typeface="Helvetica" pitchFamily="34" charset="0"/>
              </a:rPr>
              <a:t>interested stakeholders and </a:t>
            </a:r>
            <a:r>
              <a:rPr lang="en-US" sz="3300" dirty="0" smtClean="0">
                <a:sym typeface="Helvetica" pitchFamily="34" charset="0"/>
              </a:rPr>
              <a:t>continue </a:t>
            </a:r>
            <a:r>
              <a:rPr lang="en-US" sz="3300" dirty="0">
                <a:sym typeface="Helvetica" pitchFamily="34" charset="0"/>
              </a:rPr>
              <a:t>the </a:t>
            </a:r>
            <a:r>
              <a:rPr lang="en-US" sz="3300" dirty="0" smtClean="0">
                <a:sym typeface="Helvetica" pitchFamily="34" charset="0"/>
              </a:rPr>
              <a:t> </a:t>
            </a:r>
            <a:r>
              <a:rPr lang="en-US" sz="3300" dirty="0">
                <a:sym typeface="Helvetica" pitchFamily="34" charset="0"/>
              </a:rPr>
              <a:t>development process </a:t>
            </a:r>
            <a:r>
              <a:rPr lang="en-US" sz="3300" dirty="0" smtClean="0">
                <a:sym typeface="Helvetica" pitchFamily="34" charset="0"/>
              </a:rPr>
              <a:t>to </a:t>
            </a:r>
            <a:r>
              <a:rPr lang="en-US" sz="3300" dirty="0">
                <a:sym typeface="Helvetica" pitchFamily="34" charset="0"/>
              </a:rPr>
              <a:t>enable states to prepare for </a:t>
            </a:r>
            <a:r>
              <a:rPr lang="en-US" sz="3300" dirty="0" smtClean="0">
                <a:sym typeface="Helvetica" pitchFamily="34" charset="0"/>
              </a:rPr>
              <a:t>consideration </a:t>
            </a:r>
            <a:r>
              <a:rPr lang="en-US" sz="3300" dirty="0">
                <a:sym typeface="Helvetica" pitchFamily="34" charset="0"/>
              </a:rPr>
              <a:t>of NGSS </a:t>
            </a:r>
          </a:p>
          <a:p>
            <a:pPr marL="433388" indent="-311150" defTabSz="909638">
              <a:lnSpc>
                <a:spcPct val="90000"/>
              </a:lnSpc>
              <a:spcBef>
                <a:spcPts val="425"/>
              </a:spcBef>
              <a:buNone/>
            </a:pPr>
            <a:endParaRPr lang="en-US" sz="3300" dirty="0">
              <a:sym typeface="Helvetica" pitchFamily="34" charset="0"/>
            </a:endParaRPr>
          </a:p>
          <a:p>
            <a:pPr marL="433388" indent="-311150" defTabSz="909638">
              <a:lnSpc>
                <a:spcPct val="90000"/>
              </a:lnSpc>
              <a:spcBef>
                <a:spcPts val="425"/>
              </a:spcBef>
              <a:buFont typeface="Wingdings" pitchFamily="2" charset="2"/>
              <a:buChar char="Ø"/>
            </a:pPr>
            <a:r>
              <a:rPr lang="en-US" sz="3300" dirty="0">
                <a:sym typeface="Helvetica" pitchFamily="34" charset="0"/>
              </a:rPr>
              <a:t>The standards </a:t>
            </a:r>
            <a:r>
              <a:rPr lang="en-US" sz="3300" dirty="0" smtClean="0">
                <a:sym typeface="Helvetica" pitchFamily="34" charset="0"/>
              </a:rPr>
              <a:t>opened </a:t>
            </a:r>
            <a:r>
              <a:rPr lang="en-US" sz="3300" dirty="0">
                <a:sym typeface="Helvetica" pitchFamily="34" charset="0"/>
              </a:rPr>
              <a:t>for review at 3:00 p.m. EST on January 8, 2013</a:t>
            </a:r>
            <a:r>
              <a:rPr lang="en-US" sz="3300" dirty="0" smtClean="0">
                <a:sym typeface="Helvetica" pitchFamily="34" charset="0"/>
              </a:rPr>
              <a:t>.</a:t>
            </a:r>
          </a:p>
          <a:p>
            <a:pPr marL="433388" indent="-311150" defTabSz="909638">
              <a:lnSpc>
                <a:spcPct val="90000"/>
              </a:lnSpc>
              <a:spcBef>
                <a:spcPts val="425"/>
              </a:spcBef>
              <a:buFont typeface="Wingdings" pitchFamily="2" charset="2"/>
              <a:buChar char="Ø"/>
            </a:pPr>
            <a:endParaRPr lang="en-US" sz="3300" dirty="0">
              <a:sym typeface="Helvetica" pitchFamily="34" charset="0"/>
            </a:endParaRPr>
          </a:p>
          <a:p>
            <a:pPr marL="433388" indent="-311150" defTabSz="909638">
              <a:lnSpc>
                <a:spcPct val="90000"/>
              </a:lnSpc>
              <a:spcBef>
                <a:spcPts val="425"/>
              </a:spcBef>
              <a:buFont typeface="Wingdings" pitchFamily="2" charset="2"/>
              <a:buChar char="Ø"/>
            </a:pPr>
            <a:r>
              <a:rPr lang="en-US" sz="3300" dirty="0">
                <a:sym typeface="Helvetica" pitchFamily="34" charset="0"/>
              </a:rPr>
              <a:t>The review period will end on January 29, 2013</a:t>
            </a:r>
            <a:r>
              <a:rPr lang="en-US" sz="3300" dirty="0" smtClean="0">
                <a:sym typeface="Helvetica" pitchFamily="34" charset="0"/>
              </a:rPr>
              <a:t>.</a:t>
            </a:r>
          </a:p>
          <a:p>
            <a:pPr marL="433388" indent="-311150" defTabSz="909638">
              <a:lnSpc>
                <a:spcPct val="90000"/>
              </a:lnSpc>
              <a:spcBef>
                <a:spcPts val="425"/>
              </a:spcBef>
              <a:buFont typeface="Wingdings" pitchFamily="2" charset="2"/>
              <a:buChar char="Ø"/>
            </a:pPr>
            <a:endParaRPr lang="en-US" sz="3300" dirty="0">
              <a:sym typeface="Helvetica" pitchFamily="34" charset="0"/>
            </a:endParaRPr>
          </a:p>
          <a:p>
            <a:pPr marL="433388" indent="-311150" defTabSz="909638">
              <a:lnSpc>
                <a:spcPct val="90000"/>
              </a:lnSpc>
              <a:spcBef>
                <a:spcPts val="425"/>
              </a:spcBef>
              <a:buFont typeface="Wingdings" pitchFamily="2" charset="2"/>
              <a:buChar char="Ø"/>
            </a:pPr>
            <a:r>
              <a:rPr lang="en-US" sz="3300" dirty="0">
                <a:sym typeface="Helvetica" pitchFamily="34" charset="0"/>
              </a:rPr>
              <a:t>The standards and the survey can be accessed at </a:t>
            </a:r>
            <a:r>
              <a:rPr lang="en-US" sz="3300" dirty="0" smtClean="0">
                <a:sym typeface="Helvetica" pitchFamily="34" charset="0"/>
                <a:hlinkClick r:id="rId2"/>
              </a:rPr>
              <a:t>www.nextgenscience.org</a:t>
            </a:r>
            <a:endParaRPr lang="en-US" sz="3300" dirty="0" smtClean="0">
              <a:sym typeface="Helvetica" pitchFamily="34" charset="0"/>
            </a:endParaRPr>
          </a:p>
          <a:p>
            <a:pPr marL="433388" indent="-311150" defTabSz="909638">
              <a:lnSpc>
                <a:spcPct val="90000"/>
              </a:lnSpc>
              <a:spcBef>
                <a:spcPts val="425"/>
              </a:spcBef>
              <a:buFont typeface="Wingdings" pitchFamily="2" charset="2"/>
              <a:buChar char="Ø"/>
            </a:pPr>
            <a:endParaRPr lang="en-US" sz="3300" dirty="0">
              <a:sym typeface="Helvetica" pitchFamily="34" charset="0"/>
            </a:endParaRPr>
          </a:p>
          <a:p>
            <a:pPr marL="433388" indent="-311150" defTabSz="909638">
              <a:lnSpc>
                <a:spcPct val="90000"/>
              </a:lnSpc>
              <a:spcBef>
                <a:spcPts val="425"/>
              </a:spcBef>
              <a:buFont typeface="Wingdings" pitchFamily="2" charset="2"/>
              <a:buChar char="Ø"/>
            </a:pPr>
            <a:r>
              <a:rPr lang="en-US" sz="3300" dirty="0">
                <a:sym typeface="Helvetica" pitchFamily="34" charset="0"/>
              </a:rPr>
              <a:t>Final Release – March of </a:t>
            </a:r>
            <a:r>
              <a:rPr lang="en-US" sz="3300" dirty="0" smtClean="0">
                <a:sym typeface="Helvetica" pitchFamily="34" charset="0"/>
              </a:rPr>
              <a:t>2013</a:t>
            </a:r>
          </a:p>
          <a:p>
            <a:pPr marL="433388" indent="-311150" defTabSz="909638">
              <a:lnSpc>
                <a:spcPct val="90000"/>
              </a:lnSpc>
              <a:spcBef>
                <a:spcPts val="425"/>
              </a:spcBef>
              <a:buFont typeface="Wingdings" pitchFamily="2" charset="2"/>
              <a:buChar char="Ø"/>
            </a:pPr>
            <a:endParaRPr lang="en-US" sz="3300" dirty="0" smtClean="0">
              <a:sym typeface="Helvetica" pitchFamily="34" charset="0"/>
            </a:endParaRPr>
          </a:p>
          <a:p>
            <a:pPr marL="433388" indent="-311150" defTabSz="909638">
              <a:lnSpc>
                <a:spcPct val="90000"/>
              </a:lnSpc>
              <a:spcBef>
                <a:spcPts val="425"/>
              </a:spcBef>
              <a:buFont typeface="Wingdings" pitchFamily="2" charset="2"/>
              <a:buChar char="Ø"/>
            </a:pPr>
            <a:r>
              <a:rPr lang="en-US" sz="3300" dirty="0"/>
              <a:t>NYSED will have to decide whether to adopt the NGSS</a:t>
            </a:r>
            <a:endParaRPr lang="en-US" sz="3300" dirty="0" smtClean="0">
              <a:sym typeface="Helvetica" pitchFamily="34" charset="0"/>
            </a:endParaRPr>
          </a:p>
          <a:p>
            <a:pPr marL="433388" indent="-311150" defTabSz="909638">
              <a:lnSpc>
                <a:spcPct val="90000"/>
              </a:lnSpc>
              <a:spcBef>
                <a:spcPts val="425"/>
              </a:spcBef>
              <a:buFont typeface="Wingdings" pitchFamily="2" charset="2"/>
              <a:buChar char="Ø"/>
            </a:pPr>
            <a:endParaRPr lang="en-US" sz="3300" dirty="0">
              <a:sym typeface="Helvetica" pitchFamily="34" charset="0"/>
            </a:endParaRPr>
          </a:p>
          <a:p>
            <a:pPr marL="0" indent="0">
              <a:buNone/>
            </a:pPr>
            <a:r>
              <a:rPr lang="en-US" b="1" dirty="0" smtClean="0"/>
              <a:t>**Adoption does not mean implementation**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08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4716" y="2728225"/>
            <a:ext cx="8666329" cy="24988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" pitchFamily="34" charset="0"/>
                <a:sym typeface="Helvetica" pitchFamily="34" charset="0"/>
              </a:rPr>
              <a:t>What’s Different About the Next Generation Science Standards?</a:t>
            </a:r>
            <a:br>
              <a:rPr lang="en-US" dirty="0">
                <a:solidFill>
                  <a:srgbClr val="000000"/>
                </a:solidFill>
                <a:latin typeface="Helvetica" pitchFamily="34" charset="0"/>
                <a:sym typeface="Helvetica" pitchFamily="34" charset="0"/>
              </a:rPr>
            </a:b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545650"/>
            <a:ext cx="2825086" cy="150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0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ym typeface="Helvetica" pitchFamily="34" charset="0"/>
              </a:rPr>
              <a:t>Conceptual Shifts in the NGSS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14033" indent="-314033" defTabSz="909809">
              <a:spcBef>
                <a:spcPts val="0"/>
              </a:spcBef>
              <a:buFontTx/>
              <a:buAutoNum type="arabicPeriod"/>
              <a:defRPr/>
            </a:pPr>
            <a:r>
              <a:rPr lang="en-US" dirty="0"/>
              <a:t>K-12 Science Education Should Reflect the Interconnected Nature of Science as it is Practiced and Experienced in the Real World</a:t>
            </a:r>
            <a:r>
              <a:rPr lang="en-US" dirty="0" smtClean="0"/>
              <a:t>.</a:t>
            </a:r>
          </a:p>
          <a:p>
            <a:pPr marL="314033" indent="-314033" defTabSz="909809">
              <a:spcBef>
                <a:spcPts val="0"/>
              </a:spcBef>
              <a:buFontTx/>
              <a:buAutoNum type="arabicPeriod"/>
              <a:defRPr/>
            </a:pPr>
            <a:endParaRPr lang="en-US" dirty="0">
              <a:sym typeface="Helvetica" charset="0"/>
            </a:endParaRPr>
          </a:p>
          <a:p>
            <a:pPr marL="717158" indent="-314033" defTabSz="909809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800" dirty="0">
              <a:latin typeface="Helvetica" charset="0"/>
              <a:cs typeface="Helvetica" charset="0"/>
              <a:sym typeface="Helvetica" charset="0"/>
            </a:endParaRPr>
          </a:p>
          <a:p>
            <a:pPr marL="360802" indent="-360802" defTabSz="909809">
              <a:spcBef>
                <a:spcPts val="0"/>
              </a:spcBef>
              <a:buFont typeface="+mj-lt"/>
              <a:buAutoNum type="arabicPeriod" startAt="2"/>
              <a:defRPr/>
            </a:pP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The Next Generation Science Standards are student performance expectations – NOT curriculum</a:t>
            </a:r>
            <a:r>
              <a:rPr lang="en-US" dirty="0" smtClean="0">
                <a:latin typeface="Helvetica" charset="0"/>
                <a:cs typeface="Helvetica" charset="0"/>
                <a:sym typeface="Helvetica" charset="0"/>
              </a:rPr>
              <a:t>.</a:t>
            </a:r>
          </a:p>
          <a:p>
            <a:pPr marL="360802" indent="-360802" defTabSz="909809">
              <a:spcBef>
                <a:spcPts val="0"/>
              </a:spcBef>
              <a:buFont typeface="+mj-lt"/>
              <a:buAutoNum type="arabicPeriod" startAt="2"/>
              <a:defRPr/>
            </a:pPr>
            <a:endParaRPr lang="en-US" dirty="0" smtClean="0">
              <a:latin typeface="Helvetica" charset="0"/>
              <a:cs typeface="Helvetica" charset="0"/>
              <a:sym typeface="Helvetica" charset="0"/>
            </a:endParaRPr>
          </a:p>
          <a:p>
            <a:pPr marL="360802" indent="-360802" defTabSz="909809">
              <a:spcBef>
                <a:spcPts val="0"/>
              </a:spcBef>
              <a:buFont typeface="+mj-lt"/>
              <a:buAutoNum type="arabicPeriod" startAt="2"/>
              <a:defRPr/>
            </a:pPr>
            <a:endParaRPr lang="en-US" sz="800" dirty="0">
              <a:latin typeface="Helvetica" charset="0"/>
              <a:cs typeface="Helvetica" charset="0"/>
              <a:sym typeface="Helvetica" charset="0"/>
            </a:endParaRPr>
          </a:p>
          <a:p>
            <a:pPr marL="360802" indent="-360802" defTabSz="909809">
              <a:spcBef>
                <a:spcPts val="0"/>
              </a:spcBef>
              <a:buFont typeface="+mj-lt"/>
              <a:buAutoNum type="arabicPeriod" startAt="3"/>
              <a:defRPr/>
            </a:pP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The science concepts build coherently from K-12</a:t>
            </a:r>
            <a:r>
              <a:rPr lang="en-US" dirty="0" smtClean="0">
                <a:latin typeface="Helvetica" charset="0"/>
                <a:cs typeface="Helvetica" charset="0"/>
                <a:sym typeface="Helvetica" charset="0"/>
              </a:rPr>
              <a:t>.</a:t>
            </a:r>
          </a:p>
          <a:p>
            <a:pPr marL="360802" indent="-360802" defTabSz="909809">
              <a:spcBef>
                <a:spcPts val="0"/>
              </a:spcBef>
              <a:buFont typeface="+mj-lt"/>
              <a:buAutoNum type="arabicPeriod" startAt="3"/>
              <a:defRPr/>
            </a:pPr>
            <a:endParaRPr lang="en-US" dirty="0">
              <a:latin typeface="Helvetica" charset="0"/>
              <a:cs typeface="Helvetica" charset="0"/>
              <a:sym typeface="Helvetica" charset="0"/>
            </a:endParaRPr>
          </a:p>
          <a:p>
            <a:pPr marL="0" indent="0" defTabSz="909809">
              <a:spcBef>
                <a:spcPts val="0"/>
              </a:spcBef>
              <a:buNone/>
              <a:defRPr/>
            </a:pPr>
            <a:endParaRPr lang="en-US" sz="800" dirty="0">
              <a:latin typeface="Helvetica" charset="0"/>
              <a:cs typeface="Helvetica" charset="0"/>
              <a:sym typeface="Helvetica" charset="0"/>
            </a:endParaRPr>
          </a:p>
          <a:p>
            <a:pPr marL="360802" indent="-360802" defTabSz="909809">
              <a:spcBef>
                <a:spcPts val="0"/>
              </a:spcBef>
              <a:buFont typeface="+mj-lt"/>
              <a:buAutoNum type="arabicPeriod" startAt="4"/>
              <a:defRPr/>
            </a:pP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The NGSS Focus on Deeper Understanding of Content as well as Application of Content</a:t>
            </a:r>
            <a:r>
              <a:rPr lang="en-US" dirty="0" smtClean="0">
                <a:latin typeface="Helvetica" charset="0"/>
                <a:cs typeface="Helvetica" charset="0"/>
                <a:sym typeface="Helvetica" charset="0"/>
              </a:rPr>
              <a:t>.</a:t>
            </a:r>
          </a:p>
          <a:p>
            <a:pPr marL="360802" indent="-360802" defTabSz="909809">
              <a:spcBef>
                <a:spcPts val="0"/>
              </a:spcBef>
              <a:buFont typeface="+mj-lt"/>
              <a:buAutoNum type="arabicPeriod" startAt="4"/>
              <a:defRPr/>
            </a:pPr>
            <a:endParaRPr lang="en-US" sz="800" dirty="0">
              <a:latin typeface="Helvetica" charset="0"/>
              <a:cs typeface="Helvetica" charset="0"/>
              <a:sym typeface="Helvetica" charset="0"/>
            </a:endParaRPr>
          </a:p>
          <a:p>
            <a:pPr marL="360802" indent="-360802" defTabSz="909809">
              <a:spcBef>
                <a:spcPts val="0"/>
              </a:spcBef>
              <a:buFont typeface="+mj-lt"/>
              <a:buAutoNum type="arabicPeriod" startAt="4"/>
              <a:defRPr/>
            </a:pPr>
            <a:endParaRPr lang="en-US" sz="800" dirty="0">
              <a:latin typeface="Helvetica" charset="0"/>
              <a:cs typeface="Helvetica" charset="0"/>
              <a:sym typeface="Helvetica" charset="0"/>
            </a:endParaRPr>
          </a:p>
          <a:p>
            <a:pPr marL="360802" indent="-360802" defTabSz="909809">
              <a:spcBef>
                <a:spcPts val="0"/>
              </a:spcBef>
              <a:buFont typeface="+mj-lt"/>
              <a:buAutoNum type="arabicPeriod" startAt="5"/>
              <a:defRPr/>
            </a:pP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Science and Engineering are Integrated in the NGSS from K–12. </a:t>
            </a:r>
            <a:endParaRPr lang="en-US" dirty="0" smtClean="0">
              <a:latin typeface="Helvetica" charset="0"/>
              <a:cs typeface="Helvetica" charset="0"/>
              <a:sym typeface="Helvetica" charset="0"/>
            </a:endParaRPr>
          </a:p>
          <a:p>
            <a:pPr marL="360802" indent="-360802" defTabSz="909809">
              <a:spcBef>
                <a:spcPts val="0"/>
              </a:spcBef>
              <a:buFont typeface="+mj-lt"/>
              <a:buAutoNum type="arabicPeriod" startAt="5"/>
              <a:defRPr/>
            </a:pPr>
            <a:endParaRPr lang="en-US" dirty="0">
              <a:latin typeface="Helvetica" charset="0"/>
              <a:cs typeface="Helvetica" charset="0"/>
              <a:sym typeface="Helvetica" charset="0"/>
            </a:endParaRPr>
          </a:p>
          <a:p>
            <a:pPr marL="360802" indent="-360802" defTabSz="909809">
              <a:spcBef>
                <a:spcPts val="0"/>
              </a:spcBef>
              <a:buFont typeface="+mj-lt"/>
              <a:buAutoNum type="arabicPeriod" startAt="5"/>
              <a:defRPr/>
            </a:pPr>
            <a:endParaRPr lang="en-US" sz="800" dirty="0">
              <a:latin typeface="Helvetica" charset="0"/>
              <a:cs typeface="Helvetica" charset="0"/>
              <a:sym typeface="Helvetica" charset="0"/>
            </a:endParaRPr>
          </a:p>
          <a:p>
            <a:pPr marL="360802" indent="-360802" defTabSz="909809">
              <a:spcBef>
                <a:spcPts val="0"/>
              </a:spcBef>
              <a:buFont typeface="+mj-lt"/>
              <a:buAutoNum type="arabicPeriod" startAt="5"/>
              <a:defRPr/>
            </a:pP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The NGSS and Common Core State Standards </a:t>
            </a:r>
            <a:r>
              <a:rPr lang="en-US" dirty="0" smtClean="0">
                <a:latin typeface="Helvetica" charset="0"/>
                <a:cs typeface="Helvetica" charset="0"/>
                <a:sym typeface="Helvetica" charset="0"/>
              </a:rPr>
              <a:t>(English 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Language Arts and Mathematics) are Aligned.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OCM BOCES Science Center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January 11: Next </a:t>
            </a:r>
            <a:r>
              <a:rPr lang="en-US" dirty="0"/>
              <a:t>Generation Science Standards (NGSS) work session </a:t>
            </a:r>
            <a:r>
              <a:rPr lang="en-US" dirty="0" smtClean="0"/>
              <a:t>was held</a:t>
            </a:r>
          </a:p>
          <a:p>
            <a:r>
              <a:rPr lang="en-US" dirty="0" smtClean="0"/>
              <a:t>This session </a:t>
            </a:r>
            <a:r>
              <a:rPr lang="en-US" dirty="0"/>
              <a:t>gave </a:t>
            </a:r>
            <a:r>
              <a:rPr lang="en-US" dirty="0" smtClean="0"/>
              <a:t>about forty participants </a:t>
            </a:r>
            <a:r>
              <a:rPr lang="en-US" dirty="0"/>
              <a:t>the opportunity to get together and discuss the </a:t>
            </a:r>
            <a:r>
              <a:rPr lang="en-US" dirty="0" smtClean="0"/>
              <a:t>standards, explore </a:t>
            </a:r>
            <a:r>
              <a:rPr lang="en-US" dirty="0"/>
              <a:t>the performance indicators, and cross cutting concepts, as well as key vocabulary included within the standards</a:t>
            </a:r>
            <a:r>
              <a:rPr lang="en-US" dirty="0" smtClean="0"/>
              <a:t>.</a:t>
            </a:r>
          </a:p>
          <a:p>
            <a:r>
              <a:rPr lang="en-US" dirty="0"/>
              <a:t>G</a:t>
            </a:r>
            <a:r>
              <a:rPr lang="en-US" dirty="0" smtClean="0"/>
              <a:t>oals were </a:t>
            </a:r>
            <a:r>
              <a:rPr lang="en-US" dirty="0"/>
              <a:t>to familiarize teachers </a:t>
            </a:r>
            <a:r>
              <a:rPr lang="en-US" dirty="0" smtClean="0"/>
              <a:t>with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NGSS and to obtain feedback on </a:t>
            </a:r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/>
              <a:t>second </a:t>
            </a:r>
            <a:r>
              <a:rPr lang="en-US" dirty="0"/>
              <a:t>draft version. An interface </a:t>
            </a:r>
            <a:r>
              <a:rPr lang="en-US" dirty="0" smtClean="0"/>
              <a:t>was</a:t>
            </a:r>
            <a:br>
              <a:rPr lang="en-US" dirty="0" smtClean="0"/>
            </a:br>
            <a:r>
              <a:rPr lang="en-US" dirty="0" smtClean="0"/>
              <a:t>created </a:t>
            </a:r>
            <a:r>
              <a:rPr lang="en-US" dirty="0"/>
              <a:t>by the Science Center to </a:t>
            </a:r>
            <a:r>
              <a:rPr lang="en-US" dirty="0" smtClean="0"/>
              <a:t>collect</a:t>
            </a:r>
            <a:br>
              <a:rPr lang="en-US" dirty="0" smtClean="0"/>
            </a:br>
            <a:r>
              <a:rPr lang="en-US" dirty="0" smtClean="0"/>
              <a:t>feedback </a:t>
            </a:r>
            <a:r>
              <a:rPr lang="en-US" dirty="0"/>
              <a:t>comments using focused criteria.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feedback will be shared with </a:t>
            </a:r>
            <a:r>
              <a:rPr lang="en-US" dirty="0" smtClean="0"/>
              <a:t>Achieve</a:t>
            </a:r>
            <a:br>
              <a:rPr lang="en-US" dirty="0" smtClean="0"/>
            </a:br>
            <a:r>
              <a:rPr lang="en-US" dirty="0" smtClean="0"/>
              <a:t>(the </a:t>
            </a:r>
            <a:r>
              <a:rPr lang="en-US" dirty="0"/>
              <a:t>company leading the writing of </a:t>
            </a:r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/>
              <a:t>new </a:t>
            </a:r>
            <a:r>
              <a:rPr lang="en-US" dirty="0"/>
              <a:t>standards) as well as NYSED.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04" y="3654510"/>
            <a:ext cx="2712493" cy="271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</a:p>
          <a:p>
            <a:pPr lvl="1"/>
            <a:r>
              <a:rPr lang="en-US" dirty="0"/>
              <a:t>NYSED Guidance Memo on parents wishing to opt out of state </a:t>
            </a:r>
            <a:r>
              <a:rPr lang="en-US" dirty="0" smtClean="0"/>
              <a:t>tests will be resent shortly.</a:t>
            </a:r>
          </a:p>
          <a:p>
            <a:pPr lvl="1"/>
            <a:r>
              <a:rPr lang="en-US" dirty="0" smtClean="0"/>
              <a:t> No </a:t>
            </a:r>
            <a:r>
              <a:rPr lang="en-US" dirty="0"/>
              <a:t>new information, </a:t>
            </a:r>
            <a:r>
              <a:rPr lang="en-US" dirty="0" smtClean="0"/>
              <a:t>just talking points</a:t>
            </a:r>
          </a:p>
          <a:p>
            <a:pPr lvl="1"/>
            <a:r>
              <a:rPr lang="en-US" dirty="0" smtClean="0"/>
              <a:t> Assessments </a:t>
            </a:r>
            <a:r>
              <a:rPr lang="en-US" dirty="0"/>
              <a:t>and field testing are part of the larger instructional and accountability structures - memo will be resent </a:t>
            </a:r>
            <a:r>
              <a:rPr lang="en-US" dirty="0" smtClean="0"/>
              <a:t>shortly</a:t>
            </a:r>
          </a:p>
          <a:p>
            <a:pPr lvl="1"/>
            <a:r>
              <a:rPr lang="en-US" dirty="0" smtClean="0"/>
              <a:t>PARCC tech requirements issued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38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1" y="573206"/>
            <a:ext cx="8529850" cy="582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" y="367982"/>
            <a:ext cx="8297839" cy="612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3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90525"/>
            <a:ext cx="8048625" cy="583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1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508353"/>
            <a:ext cx="5534025" cy="368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Practice (APPR)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 Summative Resources</a:t>
            </a:r>
          </a:p>
          <a:p>
            <a:r>
              <a:rPr lang="en-US" dirty="0" smtClean="0"/>
              <a:t>Long-term absence discussion</a:t>
            </a:r>
          </a:p>
          <a:p>
            <a:r>
              <a:rPr lang="en-US" dirty="0" smtClean="0"/>
              <a:t>Crash Course added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76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8736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PLCs at Work Summit</a:t>
            </a:r>
          </a:p>
          <a:p>
            <a:pPr lvl="1"/>
            <a:r>
              <a:rPr lang="en-US" dirty="0" smtClean="0"/>
              <a:t>Keynotes streamed</a:t>
            </a:r>
          </a:p>
          <a:p>
            <a:pPr lvl="1"/>
            <a:r>
              <a:rPr lang="en-US" dirty="0" smtClean="0"/>
              <a:t>Quick responses to our questions</a:t>
            </a:r>
          </a:p>
          <a:p>
            <a:pPr lvl="1"/>
            <a:r>
              <a:rPr lang="en-US" dirty="0" smtClean="0"/>
              <a:t>One breakout streamed, second would be recorded (both facilitated)</a:t>
            </a:r>
          </a:p>
          <a:p>
            <a:pPr lvl="1"/>
            <a:r>
              <a:rPr lang="en-US" dirty="0" smtClean="0"/>
              <a:t>We could run our own breakouts, too</a:t>
            </a:r>
          </a:p>
          <a:p>
            <a:pPr lvl="1"/>
            <a:r>
              <a:rPr lang="en-US" dirty="0" smtClean="0"/>
              <a:t>$225+ for two-day event (+ is for facilities, food, and additional facilitator)</a:t>
            </a:r>
          </a:p>
          <a:p>
            <a:pPr lvl="1"/>
            <a:r>
              <a:rPr lang="en-US" dirty="0" smtClean="0"/>
              <a:t>July 17-19, July 24-26, or August 5-7 available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879678" y="4995062"/>
            <a:ext cx="2275774" cy="105087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3783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Planning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9710"/>
            <a:ext cx="8171390" cy="5055814"/>
          </a:xfrm>
        </p:spPr>
      </p:pic>
      <p:sp>
        <p:nvSpPr>
          <p:cNvPr id="3" name="TextBox 2"/>
          <p:cNvSpPr txBox="1"/>
          <p:nvPr/>
        </p:nvSpPr>
        <p:spPr>
          <a:xfrm rot="20813556">
            <a:off x="205585" y="3219860"/>
            <a:ext cx="8764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Stencil" pitchFamily="82" charset="0"/>
              </a:rPr>
              <a:t>How’s it going? Can we help?</a:t>
            </a:r>
            <a:endParaRPr lang="en-US" sz="4400" dirty="0">
              <a:latin typeface="Stencil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4679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Hard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know what messages and resources your teachers are getting?</a:t>
            </a:r>
          </a:p>
          <a:p>
            <a:r>
              <a:rPr lang="en-US" dirty="0"/>
              <a:t>Have your teachers worked with the mathematical practices?</a:t>
            </a:r>
          </a:p>
          <a:p>
            <a:r>
              <a:rPr lang="en-US" dirty="0" smtClean="0"/>
              <a:t>Have your 3-8 teachers seen the sample items?</a:t>
            </a:r>
          </a:p>
          <a:p>
            <a:r>
              <a:rPr lang="en-US" dirty="0" smtClean="0"/>
              <a:t>Have you used the math checklist?</a:t>
            </a:r>
          </a:p>
        </p:txBody>
      </p:sp>
    </p:spTree>
    <p:extLst>
      <p:ext uri="{BB962C8B-B14F-4D97-AF65-F5344CB8AC3E}">
        <p14:creationId xmlns:p14="http://schemas.microsoft.com/office/powerpoint/2010/main" val="33229000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59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3-8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with site coordinator to finalize logistics (schedules, locations, food ) </a:t>
            </a:r>
          </a:p>
          <a:p>
            <a:r>
              <a:rPr lang="en-US" dirty="0" smtClean="0"/>
              <a:t>Training for scoring leaders will be scheduled for March </a:t>
            </a:r>
          </a:p>
          <a:p>
            <a:r>
              <a:rPr lang="en-US" dirty="0" smtClean="0"/>
              <a:t>Note all the site coordinators will be attending the turn key training provided by Pearson and SED scheduled for late February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54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Curriculum</a:t>
            </a:r>
          </a:p>
          <a:p>
            <a:pPr lvl="1"/>
            <a:r>
              <a:rPr lang="en-US" dirty="0" smtClean="0"/>
              <a:t>Global split </a:t>
            </a:r>
            <a:r>
              <a:rPr lang="en-US" i="1" dirty="0" smtClean="0"/>
              <a:t>possibly</a:t>
            </a:r>
            <a:r>
              <a:rPr lang="en-US" dirty="0" smtClean="0"/>
              <a:t> worked out @1750… but Regents still mulling thematic option</a:t>
            </a:r>
          </a:p>
          <a:p>
            <a:pPr lvl="1"/>
            <a:r>
              <a:rPr lang="en-US" dirty="0" smtClean="0"/>
              <a:t>Frameworks will go out again</a:t>
            </a:r>
          </a:p>
          <a:p>
            <a:pPr lvl="1"/>
            <a:r>
              <a:rPr lang="en-US" dirty="0" smtClean="0"/>
              <a:t>Regents decide in April?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88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353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Exploration of electronic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Met with representative from Strategic Measurement and Evaluation</a:t>
            </a:r>
          </a:p>
          <a:p>
            <a:r>
              <a:rPr lang="en-US" dirty="0" smtClean="0"/>
              <a:t>Level One: Similar to current practices at cost of $7-9/test</a:t>
            </a:r>
          </a:p>
          <a:p>
            <a:pPr lvl="1"/>
            <a:r>
              <a:rPr lang="en-US" dirty="0" smtClean="0"/>
              <a:t>Upside is that would need about  30-40% fewer scorers</a:t>
            </a:r>
          </a:p>
          <a:p>
            <a:pPr lvl="1"/>
            <a:r>
              <a:rPr lang="en-US" dirty="0" smtClean="0"/>
              <a:t>Downside is that scoring window likely to be shorter--- which could negate the upside!</a:t>
            </a:r>
          </a:p>
          <a:p>
            <a:r>
              <a:rPr lang="en-US" dirty="0" smtClean="0"/>
              <a:t>Level Two: Includes outside scorers at cost of $11-13/test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1683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January Regents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Updated spread sheet</a:t>
            </a:r>
            <a:endParaRPr lang="en-US" dirty="0" smtClean="0"/>
          </a:p>
          <a:p>
            <a:r>
              <a:rPr lang="en-US" dirty="0" smtClean="0"/>
              <a:t>Last check that all participating districts are recorded correctly for number of exams, number of scorers and who the scoring trainer/leaders are</a:t>
            </a:r>
          </a:p>
          <a:p>
            <a:r>
              <a:rPr lang="en-US" dirty="0" smtClean="0"/>
              <a:t>Gather  user code for verification and emergency contact numbers  </a:t>
            </a:r>
          </a:p>
          <a:p>
            <a:r>
              <a:rPr lang="en-US" dirty="0" smtClean="0"/>
              <a:t>June planning is right around the corner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3817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Regents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meet after BCIC today</a:t>
            </a:r>
            <a:endParaRPr lang="en-US" dirty="0"/>
          </a:p>
        </p:txBody>
      </p:sp>
      <p:pic>
        <p:nvPicPr>
          <p:cNvPr id="4" name="Picture 2" descr="C:\Users\jcraig\AppData\Local\Microsoft\Windows\Temporary Internet Files\Content.IE5\V43YO1IK\MC90023351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922" y="3396376"/>
            <a:ext cx="2702459" cy="318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7985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Next</a:t>
            </a:r>
            <a:r>
              <a:rPr lang="en-US" dirty="0" smtClean="0"/>
              <a:t> BCIC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17, 2013</a:t>
            </a:r>
          </a:p>
          <a:p>
            <a:r>
              <a:rPr lang="en-US" dirty="0" smtClean="0"/>
              <a:t>Distance Learning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AP Project</a:t>
            </a:r>
          </a:p>
          <a:p>
            <a:pPr lvl="1"/>
            <a:r>
              <a:rPr lang="en-US" dirty="0" smtClean="0"/>
              <a:t>Art History and Statistics</a:t>
            </a:r>
          </a:p>
          <a:p>
            <a:pPr lvl="1"/>
            <a:r>
              <a:rPr lang="en-US" dirty="0" smtClean="0"/>
              <a:t>Collecting letters from eligible district that want to participate</a:t>
            </a:r>
          </a:p>
          <a:p>
            <a:pPr lvl="1"/>
            <a:r>
              <a:rPr lang="en-US" dirty="0" smtClean="0"/>
              <a:t>Hiring director as a JMT</a:t>
            </a:r>
          </a:p>
          <a:p>
            <a:pPr lvl="1"/>
            <a:r>
              <a:rPr lang="en-US" dirty="0" smtClean="0"/>
              <a:t>Will then hire the OCM shepherd (guidance counselor)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860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ITD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r="50000" b="5264"/>
          <a:stretch/>
        </p:blipFill>
        <p:spPr bwMode="auto">
          <a:xfrm>
            <a:off x="1010652" y="1285973"/>
            <a:ext cx="7329295" cy="5005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90748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>Meeting the Needs of Diverse Learners</a:t>
            </a:r>
            <a:br>
              <a:rPr lang="en-US" sz="2800" i="1" dirty="0" smtClean="0"/>
            </a:br>
            <a:r>
              <a:rPr lang="en-US" sz="2800" dirty="0" smtClean="0"/>
              <a:t>Jan 30,31, Feb 13,14: Registration open now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Relates closely to Teacher Rubrics</a:t>
            </a:r>
          </a:p>
          <a:p>
            <a:r>
              <a:rPr lang="en-US" dirty="0" smtClean="0"/>
              <a:t>NYSUT:  Elements 1.2,1.3,2.3, 2.4, 2.5,2.6,3.1, 3.4, 3.6, 4.1, 5.2</a:t>
            </a:r>
          </a:p>
          <a:p>
            <a:r>
              <a:rPr lang="en-US" dirty="0" smtClean="0"/>
              <a:t>Danielson: Domains</a:t>
            </a:r>
          </a:p>
          <a:p>
            <a:r>
              <a:rPr lang="en-US" dirty="0" smtClean="0"/>
              <a:t>1B, 1E, 1F, 2B, 3C, 3D, 3E, 4F</a:t>
            </a:r>
          </a:p>
          <a:p>
            <a:r>
              <a:rPr lang="en-US" dirty="0" smtClean="0"/>
              <a:t>It is standards based planning and instruction beginning with articulated standard, looking at formative assessment and design of learning experiences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41" y="2283373"/>
            <a:ext cx="3909738" cy="3733800"/>
          </a:xfrm>
        </p:spPr>
      </p:pic>
    </p:spTree>
    <p:extLst>
      <p:ext uri="{BB962C8B-B14F-4D97-AF65-F5344CB8AC3E}">
        <p14:creationId xmlns:p14="http://schemas.microsoft.com/office/powerpoint/2010/main" val="2993129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CI&amp;A: January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256" y="1690915"/>
            <a:ext cx="8782334" cy="4764476"/>
          </a:xfrm>
        </p:spPr>
        <p:txBody>
          <a:bodyPr>
            <a:normAutofit/>
          </a:bodyPr>
          <a:lstStyle/>
          <a:p>
            <a:r>
              <a:rPr lang="en-US" dirty="0" smtClean="0"/>
              <a:t>Project Based Learning: Jan 24</a:t>
            </a:r>
          </a:p>
          <a:p>
            <a:r>
              <a:rPr lang="en-US" dirty="0" smtClean="0"/>
              <a:t>Meeting Needs of Diverse Learners: Jan 30</a:t>
            </a:r>
          </a:p>
          <a:p>
            <a:r>
              <a:rPr lang="en-US" dirty="0" smtClean="0"/>
              <a:t>Formative </a:t>
            </a:r>
            <a:r>
              <a:rPr lang="en-US" dirty="0"/>
              <a:t>Assessment to Differentiated Instruction: </a:t>
            </a:r>
            <a:r>
              <a:rPr lang="en-US" dirty="0" smtClean="0"/>
              <a:t>Feb 5</a:t>
            </a:r>
            <a:endParaRPr lang="en-US" dirty="0"/>
          </a:p>
          <a:p>
            <a:r>
              <a:rPr lang="en-US" dirty="0"/>
              <a:t>CCLS for Content </a:t>
            </a:r>
            <a:r>
              <a:rPr lang="en-US" dirty="0" smtClean="0"/>
              <a:t>Literacy: </a:t>
            </a:r>
            <a:r>
              <a:rPr lang="en-US" dirty="0"/>
              <a:t>Secondary: </a:t>
            </a:r>
            <a:r>
              <a:rPr lang="en-US" dirty="0" smtClean="0"/>
              <a:t>Feb 6</a:t>
            </a:r>
            <a:endParaRPr lang="en-US" dirty="0"/>
          </a:p>
          <a:p>
            <a:r>
              <a:rPr lang="en-US" dirty="0"/>
              <a:t>Responsive Classroom-Part Two: </a:t>
            </a:r>
            <a:r>
              <a:rPr lang="en-US" dirty="0" smtClean="0"/>
              <a:t>Feb 6</a:t>
            </a:r>
            <a:endParaRPr lang="en-US" dirty="0"/>
          </a:p>
          <a:p>
            <a:r>
              <a:rPr lang="en-US" dirty="0"/>
              <a:t>Power of their Words: </a:t>
            </a:r>
            <a:r>
              <a:rPr lang="en-US" dirty="0" smtClean="0"/>
              <a:t>Feb 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3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CI&amp;A: LOTE Drawing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757" y="2013754"/>
            <a:ext cx="4489443" cy="334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549308"/>
      </p:ext>
    </p:extLst>
  </p:cSld>
  <p:clrMapOvr>
    <a:masterClrMapping/>
  </p:clrMapOvr>
</p:sld>
</file>

<file path=ppt/theme/theme1.xml><?xml version="1.0" encoding="utf-8"?>
<a:theme xmlns:a="http://schemas.openxmlformats.org/drawingml/2006/main" name="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211_sc_pp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</TotalTime>
  <Words>1104</Words>
  <Application>Microsoft Office PowerPoint</Application>
  <PresentationFormat>On-screen Show (4:3)</PresentationFormat>
  <Paragraphs>192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IS_template</vt:lpstr>
      <vt:lpstr>1_IS_template</vt:lpstr>
      <vt:lpstr>1211_sc_pptemplate</vt:lpstr>
      <vt:lpstr>BCIC Meeting</vt:lpstr>
      <vt:lpstr>Welcome</vt:lpstr>
      <vt:lpstr>SED Updates</vt:lpstr>
      <vt:lpstr>SED Updates</vt:lpstr>
      <vt:lpstr>SED Updates</vt:lpstr>
      <vt:lpstr>ITD</vt:lpstr>
      <vt:lpstr>Meeting the Needs of Diverse Learners Jan 30,31, Feb 13,14: Registration open now</vt:lpstr>
      <vt:lpstr>CI&amp;A: January</vt:lpstr>
      <vt:lpstr>CI&amp;A: LOTE Drawing</vt:lpstr>
      <vt:lpstr>Teacher Centers</vt:lpstr>
      <vt:lpstr>PowerPoint Presentation</vt:lpstr>
      <vt:lpstr>SLS Update</vt:lpstr>
      <vt:lpstr>Social Media and ISS</vt:lpstr>
      <vt:lpstr>PowerPoint Presentation</vt:lpstr>
      <vt:lpstr>PowerPoint Presentation</vt:lpstr>
      <vt:lpstr>PowerPoint Presentation</vt:lpstr>
      <vt:lpstr>Race To The Top</vt:lpstr>
      <vt:lpstr>Math</vt:lpstr>
      <vt:lpstr>Math</vt:lpstr>
      <vt:lpstr>Math</vt:lpstr>
      <vt:lpstr>Math</vt:lpstr>
      <vt:lpstr>NYS ELA &amp; Math Module Overview</vt:lpstr>
      <vt:lpstr>ELA</vt:lpstr>
      <vt:lpstr>ELA</vt:lpstr>
      <vt:lpstr>The Next Generation Science Standards</vt:lpstr>
      <vt:lpstr> NGSS Public Release II/Timeline </vt:lpstr>
      <vt:lpstr>What’s Different About the Next Generation Science Standards? </vt:lpstr>
      <vt:lpstr>Conceptual Shifts in the NGSS</vt:lpstr>
      <vt:lpstr>OCM BOCES Science Center </vt:lpstr>
      <vt:lpstr>PowerPoint Presentation</vt:lpstr>
      <vt:lpstr>PowerPoint Presentation</vt:lpstr>
      <vt:lpstr>PowerPoint Presentation</vt:lpstr>
      <vt:lpstr>Next Steps</vt:lpstr>
      <vt:lpstr>Professional Practice (APPR)</vt:lpstr>
      <vt:lpstr>Culture</vt:lpstr>
      <vt:lpstr>Long-term Planning</vt:lpstr>
      <vt:lpstr>Some Hard Questions</vt:lpstr>
      <vt:lpstr>Assessment</vt:lpstr>
      <vt:lpstr>3-8 Assessment</vt:lpstr>
      <vt:lpstr>Exploration of electronic scoring</vt:lpstr>
      <vt:lpstr>January Regents</vt:lpstr>
      <vt:lpstr>Regents Scoring</vt:lpstr>
      <vt:lpstr>Next BCIC Meeting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Jeff Craig</cp:lastModifiedBy>
  <cp:revision>114</cp:revision>
  <cp:lastPrinted>2012-09-19T12:33:24Z</cp:lastPrinted>
  <dcterms:created xsi:type="dcterms:W3CDTF">2012-08-15T11:27:34Z</dcterms:created>
  <dcterms:modified xsi:type="dcterms:W3CDTF">2013-01-17T22:13:24Z</dcterms:modified>
</cp:coreProperties>
</file>